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147468836" r:id="rId2"/>
    <p:sldId id="2147468890" r:id="rId3"/>
    <p:sldId id="2147468841" r:id="rId4"/>
    <p:sldId id="2147468709" r:id="rId5"/>
    <p:sldId id="2147468885" r:id="rId6"/>
    <p:sldId id="2147468677" r:id="rId7"/>
    <p:sldId id="2147468877" r:id="rId8"/>
    <p:sldId id="2147468849" r:id="rId9"/>
    <p:sldId id="2147468672" r:id="rId10"/>
    <p:sldId id="2147468847" r:id="rId11"/>
    <p:sldId id="214746868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5" autoAdjust="0"/>
    <p:restoredTop sz="94660"/>
  </p:normalViewPr>
  <p:slideViewPr>
    <p:cSldViewPr snapToGrid="0">
      <p:cViewPr varScale="1">
        <p:scale>
          <a:sx n="89" d="100"/>
          <a:sy n="89" d="100"/>
        </p:scale>
        <p:origin x="85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EC7DFB-7540-4D5A-B2CF-412CCE8DCD69}" type="datetimeFigureOut">
              <a:rPr lang="en-US" smtClean="0"/>
              <a:t>11/21/2024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AD8B5E-18B3-4DAD-B373-45D195FCBD1C}" type="slidenum">
              <a:rPr lang="en-US" smtClean="0"/>
              <a:t>‹#›</a:t>
            </a:fld>
            <a:endParaRPr lang="en-US"/>
          </a:p>
        </p:txBody>
      </p:sp>
    </p:spTree>
    <p:extLst>
      <p:ext uri="{BB962C8B-B14F-4D97-AF65-F5344CB8AC3E}">
        <p14:creationId xmlns:p14="http://schemas.microsoft.com/office/powerpoint/2010/main" val="623264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A4C2B2-331C-C409-AC00-5FEAF0D360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C462D1-C076-DD0E-2988-533710B50B37}"/>
              </a:ext>
            </a:extLst>
          </p:cNvPr>
          <p:cNvSpPr txBox="1">
            <a:spLocks noGrp="1"/>
          </p:cNvSpPr>
          <p:nvPr>
            <p:ph type="body" sz="quarter" idx="1"/>
          </p:nvPr>
        </p:nvSpPr>
        <p:spPr/>
        <p:txBody>
          <a:bodyPr/>
          <a:lstStyle/>
          <a:p>
            <a:pPr lvl="0"/>
            <a:r>
              <a:rPr lang="en-US" b="1"/>
              <a:t>Katie</a:t>
            </a:r>
          </a:p>
          <a:p>
            <a:pPr lvl="0"/>
            <a:endParaRPr lang="en-US"/>
          </a:p>
          <a:p>
            <a:pPr lvl="0"/>
            <a:r>
              <a:rPr lang="en-US"/>
              <a:t>Welcome everyone</a:t>
            </a:r>
            <a:endParaRPr lang="en-US">
              <a:cs typeface="Calibri"/>
            </a:endParaRPr>
          </a:p>
          <a:p>
            <a:pPr lvl="0"/>
            <a:endParaRPr lang="en-US"/>
          </a:p>
          <a:p>
            <a:pPr lvl="0"/>
            <a:r>
              <a:rPr lang="en-US"/>
              <a:t>Thank you for joining today for the </a:t>
            </a:r>
            <a:r>
              <a:rPr lang="en-US" sz="1600" b="1">
                <a:solidFill>
                  <a:srgbClr val="120A44"/>
                </a:solidFill>
                <a:latin typeface="Poppins"/>
                <a:cs typeface="Poppins"/>
              </a:rPr>
              <a:t>Preserve365® </a:t>
            </a:r>
            <a:r>
              <a:rPr lang="en-US">
                <a:solidFill>
                  <a:srgbClr val="120A44"/>
                </a:solidFill>
                <a:latin typeface="Poppins"/>
                <a:cs typeface="Poppins"/>
              </a:rPr>
              <a:t>briefing</a:t>
            </a:r>
          </a:p>
          <a:p>
            <a:pPr lvl="0"/>
            <a:endParaRPr lang="en-US">
              <a:solidFill>
                <a:srgbClr val="120A44"/>
              </a:solidFill>
              <a:latin typeface="Poppins" pitchFamily="2"/>
              <a:cs typeface="Poppins" pitchFamily="2"/>
            </a:endParaRPr>
          </a:p>
          <a:p>
            <a:pPr lvl="0"/>
            <a:endParaRPr lang="en-US">
              <a:solidFill>
                <a:srgbClr val="120A44"/>
              </a:solidFill>
              <a:latin typeface="Poppins" pitchFamily="2"/>
              <a:cs typeface="Poppins" pitchFamily="2"/>
            </a:endParaRPr>
          </a:p>
          <a:p>
            <a:pPr lvl="0"/>
            <a:endParaRPr lang="en-US">
              <a:solidFill>
                <a:srgbClr val="120A44"/>
              </a:solidFill>
              <a:latin typeface="Poppins" pitchFamily="2"/>
              <a:cs typeface="Poppins" pitchFamily="2"/>
            </a:endParaRPr>
          </a:p>
          <a:p>
            <a:pPr lvl="0"/>
            <a:endParaRPr lang="en-US"/>
          </a:p>
        </p:txBody>
      </p:sp>
      <p:sp>
        <p:nvSpPr>
          <p:cNvPr id="4" name="Slide Number Placeholder 3">
            <a:extLst>
              <a:ext uri="{FF2B5EF4-FFF2-40B4-BE49-F238E27FC236}">
                <a16:creationId xmlns:a16="http://schemas.microsoft.com/office/drawing/2014/main" id="{A57BACF8-8CA9-1E62-C570-18B9B81C9518}"/>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F554AC3-86CB-4C00-A186-2C4FB9F376BE}" type="slidenum">
              <a:t>1</a:t>
            </a:fld>
            <a:endParaRPr lang="en-GB" sz="1200" b="0" i="0" u="none" strike="noStrike" kern="1200" cap="none" spc="0" baseline="0">
              <a:solidFill>
                <a:srgbClr val="000000"/>
              </a:solidFill>
              <a:uFillTx/>
              <a:latin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01637F-41AD-C11F-10B9-FCA0EF012C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A6CDC7-5595-E36E-123C-2ABBD1B668FE}"/>
              </a:ext>
            </a:extLst>
          </p:cNvPr>
          <p:cNvSpPr txBox="1">
            <a:spLocks noGrp="1"/>
          </p:cNvSpPr>
          <p:nvPr>
            <p:ph type="body" sz="quarter" idx="1"/>
          </p:nvPr>
        </p:nvSpPr>
        <p:spPr/>
        <p:txBody>
          <a:bodyPr/>
          <a:lstStyle/>
          <a:p>
            <a:pPr lvl="0">
              <a:lnSpc>
                <a:spcPct val="115000"/>
              </a:lnSpc>
            </a:pPr>
            <a:r>
              <a:rPr lang="en-US" b="1">
                <a:latin typeface="Calibri" pitchFamily="34"/>
                <a:ea typeface="Calibri" pitchFamily="34"/>
                <a:cs typeface="Times New Roman" pitchFamily="18"/>
              </a:rPr>
              <a:t>Notes: </a:t>
            </a:r>
            <a:r>
              <a:rPr lang="en-US" sz="1800" b="1"/>
              <a:t>emphasize </a:t>
            </a:r>
            <a:r>
              <a:rPr lang="en-US" sz="1800"/>
              <a:t>again that we will be looking at the use of purview and retention labels to automate actions in module 2 (including guest speaker Rob Bath who will talk about converting your file plans to labels) - this session is focused on where a lot of orgs are at and gives you a lot of things you can do now to solve  challenges like streamlining  transfers to your archive  and be more efficient and secure - with-out needing to apply or configure labels etc.</a:t>
            </a:r>
          </a:p>
          <a:p>
            <a:pPr lvl="0">
              <a:lnSpc>
                <a:spcPct val="115000"/>
              </a:lnSpc>
            </a:pPr>
            <a:endParaRPr lang="en-US">
              <a:latin typeface="Calibri" pitchFamily="34"/>
              <a:ea typeface="Calibri" pitchFamily="34"/>
              <a:cs typeface="Times New Roman" pitchFamily="18"/>
            </a:endParaRPr>
          </a:p>
          <a:p>
            <a:pPr lvl="0">
              <a:lnSpc>
                <a:spcPct val="115000"/>
              </a:lnSpc>
            </a:pPr>
            <a:r>
              <a:rPr lang="en-US" sz="1800" b="1">
                <a:latin typeface="Poppins" pitchFamily="2"/>
              </a:rPr>
              <a:t>Stuart will talk to point 1</a:t>
            </a:r>
          </a:p>
          <a:p>
            <a:pPr lvl="0">
              <a:lnSpc>
                <a:spcPct val="115000"/>
              </a:lnSpc>
            </a:pPr>
            <a:r>
              <a:rPr lang="en-US" sz="1800" b="1">
                <a:latin typeface="Poppins" pitchFamily="2"/>
              </a:rPr>
              <a:t>Sam will talk to point to:</a:t>
            </a:r>
          </a:p>
          <a:p>
            <a:pPr lvl="0">
              <a:lnSpc>
                <a:spcPct val="115000"/>
              </a:lnSpc>
            </a:pPr>
            <a:endParaRPr lang="en-US" sz="1800" b="1">
              <a:latin typeface="Poppins" pitchFamily="2"/>
            </a:endParaRPr>
          </a:p>
          <a:p>
            <a:pPr lvl="0">
              <a:lnSpc>
                <a:spcPct val="115000"/>
              </a:lnSpc>
            </a:pPr>
            <a:r>
              <a:rPr lang="en-US" sz="1800" b="1">
                <a:latin typeface="Poppins" pitchFamily="2"/>
              </a:rPr>
              <a:t>What we share is grounded in </a:t>
            </a:r>
            <a:r>
              <a:rPr lang="en-US" sz="2800"/>
              <a:t>to talk about how the product and the transfer/disposition processes you will show have come about i.e. grounded in customer uses (Early access group and Preview) (but no one size fits all - all orgs have different processes and polices) so will share an example that hopefully will spark ideas to see how this could be used at your org. </a:t>
            </a:r>
            <a:endParaRPr lang="en-US" sz="1800" b="1">
              <a:latin typeface="Poppins" pitchFamily="2"/>
            </a:endParaRPr>
          </a:p>
          <a:p>
            <a:pPr lvl="0">
              <a:lnSpc>
                <a:spcPct val="115000"/>
              </a:lnSpc>
            </a:pPr>
            <a:endParaRPr lang="en-US" sz="1800" b="1">
              <a:latin typeface="Poppins" pitchFamily="2"/>
            </a:endParaRPr>
          </a:p>
          <a:p>
            <a:pPr lvl="0">
              <a:lnSpc>
                <a:spcPct val="115000"/>
              </a:lnSpc>
            </a:pPr>
            <a:r>
              <a:rPr lang="en-US" sz="1800" b="1">
                <a:latin typeface="Poppins" pitchFamily="2"/>
              </a:rPr>
              <a:t>Module 1: Protecting and transferring long-term records</a:t>
            </a:r>
            <a:endParaRPr lang="en-US" sz="1800">
              <a:latin typeface="Poppins" pitchFamily="2"/>
              <a:cs typeface="Arial" pitchFamily="34"/>
            </a:endParaRPr>
          </a:p>
          <a:p>
            <a:pPr marL="342900" lvl="0" indent="-342900">
              <a:lnSpc>
                <a:spcPct val="115000"/>
              </a:lnSpc>
              <a:buSzPct val="100000"/>
              <a:buFont typeface="Symbol" pitchFamily="18"/>
              <a:buChar char=""/>
            </a:pPr>
            <a:r>
              <a:rPr lang="en-US" sz="1800">
                <a:latin typeface="Poppins" pitchFamily="2"/>
                <a:cs typeface="Arial" pitchFamily="34"/>
              </a:rPr>
              <a:t>Ensuring the integrity and readability of digital records over decades</a:t>
            </a:r>
            <a:endParaRPr lang="en-GB" sz="1800">
              <a:latin typeface="Aptos" pitchFamily="34"/>
              <a:cs typeface="Arial" pitchFamily="34"/>
            </a:endParaRPr>
          </a:p>
          <a:p>
            <a:pPr marL="342900" lvl="0" indent="-342900">
              <a:lnSpc>
                <a:spcPct val="115000"/>
              </a:lnSpc>
              <a:buSzPct val="100000"/>
              <a:buFont typeface="Symbol" pitchFamily="18"/>
              <a:buChar char=""/>
            </a:pPr>
            <a:r>
              <a:rPr lang="en-US" sz="1800">
                <a:latin typeface="Poppins" pitchFamily="2"/>
                <a:cs typeface="Arial" pitchFamily="34"/>
              </a:rPr>
              <a:t>Establishing standard, secure processes for the review and transfer of records to the archive</a:t>
            </a:r>
            <a:endParaRPr lang="en-GB" sz="1800">
              <a:latin typeface="Aptos" pitchFamily="34"/>
              <a:cs typeface="Arial" pitchFamily="34"/>
            </a:endParaRPr>
          </a:p>
          <a:p>
            <a:pPr marL="342900" lvl="0" indent="-342900">
              <a:lnSpc>
                <a:spcPct val="115000"/>
              </a:lnSpc>
              <a:spcAft>
                <a:spcPts val="800"/>
              </a:spcAft>
              <a:buSzPct val="100000"/>
              <a:buFont typeface="Symbol" pitchFamily="18"/>
              <a:buChar char=""/>
            </a:pPr>
            <a:r>
              <a:rPr lang="en-US" sz="1800">
                <a:latin typeface="Poppins" pitchFamily="2"/>
                <a:cs typeface="Arial" pitchFamily="34"/>
              </a:rPr>
              <a:t>Simplifying the retrieval of archived records</a:t>
            </a:r>
            <a:endParaRPr lang="en-GB" sz="1800">
              <a:latin typeface="Aptos" pitchFamily="34"/>
              <a:cs typeface="Arial" pitchFamily="34"/>
            </a:endParaRPr>
          </a:p>
        </p:txBody>
      </p:sp>
      <p:sp>
        <p:nvSpPr>
          <p:cNvPr id="4" name="Slide Number Placeholder 3">
            <a:extLst>
              <a:ext uri="{FF2B5EF4-FFF2-40B4-BE49-F238E27FC236}">
                <a16:creationId xmlns:a16="http://schemas.microsoft.com/office/drawing/2014/main" id="{6C82835C-ADD4-21B5-E99C-1E066D2216D1}"/>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237E33F-5F94-4E0D-BECD-EDBB964688DF}" type="slidenum">
              <a:t>3</a:t>
            </a:fld>
            <a:endParaRPr lang="en-GB" sz="1200" b="0" i="0" u="none" strike="noStrike" kern="1200" cap="none" spc="0" baseline="0">
              <a:solidFill>
                <a:srgbClr val="000000"/>
              </a:solidFill>
              <a:uFillTx/>
              <a:latin typeface="Apto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A3EB28-9042-DD49-35AD-AEA0F825B9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132EA0-AB3E-0EE7-3B0A-2A076EDF45F2}"/>
              </a:ext>
            </a:extLst>
          </p:cNvPr>
          <p:cNvSpPr txBox="1">
            <a:spLocks noGrp="1"/>
          </p:cNvSpPr>
          <p:nvPr>
            <p:ph type="body" sz="quarter" idx="1"/>
          </p:nvPr>
        </p:nvSpPr>
        <p:spPr/>
        <p:txBody>
          <a:bodyPr/>
          <a:lstStyle/>
          <a:p>
            <a:pPr lvl="0"/>
            <a:r>
              <a:rPr lang="en-US" sz="2800"/>
              <a:t>Michael:  I added this in so you can set scene/ context that the all the best practice examples and processes we will discuss throughout the series are based on collaboration, inputs  and findings of working with archivists, RMS and IG managers that have been part of our Early Access and Preview and Trial groups………..as well as the close collab with MS product/corporate teams.</a:t>
            </a:r>
          </a:p>
          <a:p>
            <a:pPr lvl="0"/>
            <a:endParaRPr lang="en-US" sz="2800"/>
          </a:p>
          <a:p>
            <a:pPr lvl="0"/>
            <a:r>
              <a:rPr lang="en-US" sz="2800"/>
              <a:t>However  - – there is not one way of doing things  - every orgs has different process and policies etc. </a:t>
            </a:r>
          </a:p>
          <a:p>
            <a:pPr lvl="0"/>
            <a:r>
              <a:rPr lang="en-US" sz="2800"/>
              <a:t>So use the series as an  opportunity for you to get inspired or get ideas from the way others work and adapt for your org – AND work with our expert team or book an indpeth demo to see how things could work for you.</a:t>
            </a:r>
            <a:endParaRPr lang="en-GB" sz="2800"/>
          </a:p>
          <a:p>
            <a:pPr lvl="0"/>
            <a:endParaRPr lang="en-US" sz="1800">
              <a:solidFill>
                <a:srgbClr val="41B9C3"/>
              </a:solidFill>
              <a:latin typeface="Poppins"/>
              <a:cs typeface="Poppins"/>
            </a:endParaRPr>
          </a:p>
        </p:txBody>
      </p:sp>
      <p:sp>
        <p:nvSpPr>
          <p:cNvPr id="4" name="Slide Number Placeholder 3">
            <a:extLst>
              <a:ext uri="{FF2B5EF4-FFF2-40B4-BE49-F238E27FC236}">
                <a16:creationId xmlns:a16="http://schemas.microsoft.com/office/drawing/2014/main" id="{257C6FA5-F9CF-BD39-7DF9-8A0A9FFC7C23}"/>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4280B369-E701-40CC-8EC2-901F47FFA5F7}" type="slidenum">
              <a:t>5</a:t>
            </a:fld>
            <a:endParaRPr lang="en-GB" sz="1200" b="0" i="0" u="none" strike="noStrike" kern="1200" cap="none" spc="0" baseline="0">
              <a:solidFill>
                <a:srgbClr val="000000"/>
              </a:solidFill>
              <a:uFillTx/>
              <a:latin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343F80-503C-C4D7-EE4E-D4417F9D8F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6755DD-B332-E844-7623-1B8D48661A79}"/>
              </a:ext>
            </a:extLst>
          </p:cNvPr>
          <p:cNvSpPr txBox="1">
            <a:spLocks noGrp="1"/>
          </p:cNvSpPr>
          <p:nvPr>
            <p:ph type="body" sz="quarter" idx="1"/>
          </p:nvPr>
        </p:nvSpPr>
        <p:spPr/>
        <p:txBody>
          <a:bodyPr/>
          <a:lstStyle/>
          <a:p>
            <a:pPr lvl="0"/>
            <a:r>
              <a:rPr lang="en-US"/>
              <a:t>Welcome – overview of what I will cover</a:t>
            </a:r>
          </a:p>
          <a:p>
            <a:pPr lvl="0"/>
            <a:endParaRPr lang="en-US"/>
          </a:p>
          <a:p>
            <a:pPr lvl="0"/>
            <a:r>
              <a:rPr lang="en-US"/>
              <a:t>……the risks to long-term and permanent records – even if you are retaining them in SP or  a traditional archiving system.</a:t>
            </a:r>
          </a:p>
          <a:p>
            <a:pPr lvl="0"/>
            <a:r>
              <a:rPr lang="en-US"/>
              <a:t>What best-practice technology you need to ensure the integrity and readability of these records and eliminate these risks</a:t>
            </a:r>
          </a:p>
          <a:p>
            <a:pPr lvl="0"/>
            <a:r>
              <a:rPr lang="en-US"/>
              <a:t>And how the archiving and retrieval of content can become part of the everyday SharePoint workflows </a:t>
            </a:r>
          </a:p>
        </p:txBody>
      </p:sp>
      <p:sp>
        <p:nvSpPr>
          <p:cNvPr id="4" name="Slide Number Placeholder 3">
            <a:extLst>
              <a:ext uri="{FF2B5EF4-FFF2-40B4-BE49-F238E27FC236}">
                <a16:creationId xmlns:a16="http://schemas.microsoft.com/office/drawing/2014/main" id="{1DB9239A-6614-5111-050B-6719B041B2AE}"/>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CB78D074-254D-45B6-8BB3-1D0D48BEDD55}" type="slidenum">
              <a:t>6</a:t>
            </a:fld>
            <a:endParaRPr lang="en-GB" sz="1200" b="0" i="0" u="none" strike="noStrike" kern="1200" cap="none" spc="0" baseline="0">
              <a:solidFill>
                <a:srgbClr val="000000"/>
              </a:solidFill>
              <a:uFillTx/>
              <a:latin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9D8121-3027-27E5-DE49-901DB2D6BF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CC4C52-49D1-1215-200A-471C4EE4ED55}"/>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4E143C36-3C1D-BB3B-8930-9A622FD4B44B}"/>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EAF3C2E9-CF07-4888-A99E-5EC0D60104D1}" type="slidenum">
              <a:t>7</a:t>
            </a:fld>
            <a:endParaRPr lang="en-US" sz="1200" b="0" i="0" u="none" strike="noStrike" kern="1200" cap="none" spc="0" baseline="0">
              <a:solidFill>
                <a:srgbClr val="000000"/>
              </a:solidFill>
              <a:uFillTx/>
              <a:latin typeface="Apto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6A0E19-4A5F-5272-1292-510A6CC407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A24770-4E46-FC09-8102-D1001F766B95}"/>
              </a:ext>
            </a:extLst>
          </p:cNvPr>
          <p:cNvSpPr txBox="1">
            <a:spLocks noGrp="1"/>
          </p:cNvSpPr>
          <p:nvPr>
            <p:ph type="body" sz="quarter" idx="1"/>
          </p:nvPr>
        </p:nvSpPr>
        <p:spPr/>
        <p:txBody>
          <a:bodyPr/>
          <a:lstStyle/>
          <a:p>
            <a:pPr lvl="0"/>
            <a:r>
              <a:rPr lang="en-US">
                <a:cs typeface="Calibri"/>
              </a:rPr>
              <a:t>As we saw every type organization has LT content it needs to keep for &gt; 7 years – Government or Corporate – You might recognize some of these – I am sure there are many more.</a:t>
            </a:r>
          </a:p>
          <a:p>
            <a:pPr lvl="0"/>
            <a:r>
              <a:rPr lang="en-US">
                <a:cs typeface="Calibri"/>
              </a:rPr>
              <a:t>Infact  - we did some research with a Preview group for Preserve365…</a:t>
            </a:r>
            <a:endParaRPr lang="en-GB">
              <a:cs typeface="Calibri"/>
            </a:endParaRPr>
          </a:p>
        </p:txBody>
      </p:sp>
      <p:sp>
        <p:nvSpPr>
          <p:cNvPr id="4" name="Slide Number Placeholder 3">
            <a:extLst>
              <a:ext uri="{FF2B5EF4-FFF2-40B4-BE49-F238E27FC236}">
                <a16:creationId xmlns:a16="http://schemas.microsoft.com/office/drawing/2014/main" id="{BE0636D5-7CC9-5BC5-CF6C-E8BDA99EC60C}"/>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D2F77475-9620-4147-AB3E-68009E9DC9E4}" type="slidenum">
              <a:t>8</a:t>
            </a:fld>
            <a:endParaRPr lang="en-GB" sz="1200" b="0" i="0" u="none" strike="noStrike" kern="1200" cap="none" spc="0" baseline="0">
              <a:solidFill>
                <a:srgbClr val="000000"/>
              </a:solidFill>
              <a:uFillTx/>
              <a:latin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0F073A-B2F4-1CB4-E13B-9FE9B20C5B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B498F0-3B87-D2E4-91B1-81B96D48F63B}"/>
              </a:ext>
            </a:extLst>
          </p:cNvPr>
          <p:cNvSpPr txBox="1">
            <a:spLocks noGrp="1"/>
          </p:cNvSpPr>
          <p:nvPr>
            <p:ph type="body" sz="quarter" idx="1"/>
          </p:nvPr>
        </p:nvSpPr>
        <p:spPr/>
        <p:txBody>
          <a:bodyPr/>
          <a:lstStyle/>
          <a:p>
            <a:pPr lvl="0"/>
            <a:r>
              <a:rPr lang="en-US" sz="1800">
                <a:latin typeface="Calibri" pitchFamily="34"/>
                <a:ea typeface="Calibri" pitchFamily="34"/>
                <a:cs typeface="Times New Roman" pitchFamily="18"/>
              </a:rPr>
              <a:t>Digital Preservation protects you against – ensuring Readability, Trustworthiness and rapid discoverability by:</a:t>
            </a:r>
          </a:p>
          <a:p>
            <a:pPr lvl="0"/>
            <a:endParaRPr lang="en-US" sz="1000" i="1">
              <a:solidFill>
                <a:srgbClr val="181446"/>
              </a:solidFill>
              <a:latin typeface="Poppins" pitchFamily="2"/>
              <a:cs typeface="Poppins" pitchFamily="2"/>
            </a:endParaRPr>
          </a:p>
          <a:p>
            <a:pPr marL="171450" lvl="0" indent="-171450">
              <a:buSzPct val="100000"/>
              <a:buFont typeface="Arial" pitchFamily="34"/>
              <a:buChar char="•"/>
            </a:pPr>
            <a:r>
              <a:rPr lang="en-US" sz="1000">
                <a:solidFill>
                  <a:srgbClr val="181446"/>
                </a:solidFill>
                <a:latin typeface="Poppins" pitchFamily="2"/>
                <a:cs typeface="Poppins" pitchFamily="2"/>
              </a:rPr>
              <a:t>Automatically maintaining </a:t>
            </a:r>
            <a:r>
              <a:rPr lang="en-US" sz="1000" b="1">
                <a:solidFill>
                  <a:srgbClr val="181446"/>
                </a:solidFill>
                <a:latin typeface="Poppins" pitchFamily="2"/>
                <a:cs typeface="Poppins" pitchFamily="2"/>
              </a:rPr>
              <a:t>files in readable formats</a:t>
            </a:r>
          </a:p>
          <a:p>
            <a:pPr marL="171450" lvl="0" indent="-171450">
              <a:buSzPct val="100000"/>
              <a:buFont typeface="Arial" pitchFamily="34"/>
              <a:buChar char="•"/>
            </a:pPr>
            <a:r>
              <a:rPr lang="en-US" sz="1000">
                <a:solidFill>
                  <a:srgbClr val="181446"/>
                </a:solidFill>
                <a:latin typeface="Poppins" pitchFamily="2"/>
                <a:cs typeface="Poppins" pitchFamily="2"/>
              </a:rPr>
              <a:t>Ensuring </a:t>
            </a:r>
            <a:r>
              <a:rPr lang="en-US" sz="1000" b="1">
                <a:solidFill>
                  <a:srgbClr val="181446"/>
                </a:solidFill>
                <a:latin typeface="Poppins" pitchFamily="2"/>
                <a:cs typeface="Poppins" pitchFamily="2"/>
              </a:rPr>
              <a:t>integrity and authenticity </a:t>
            </a:r>
            <a:r>
              <a:rPr lang="en-US" sz="1000">
                <a:solidFill>
                  <a:srgbClr val="181446"/>
                </a:solidFill>
                <a:latin typeface="Poppins" pitchFamily="2"/>
                <a:cs typeface="Poppins" pitchFamily="2"/>
              </a:rPr>
              <a:t>with checksums</a:t>
            </a:r>
          </a:p>
          <a:p>
            <a:pPr marL="171450" lvl="0" indent="-171450">
              <a:buSzPct val="100000"/>
              <a:buFont typeface="Arial" pitchFamily="34"/>
              <a:buChar char="•"/>
            </a:pPr>
            <a:r>
              <a:rPr lang="en-US" sz="1000">
                <a:solidFill>
                  <a:srgbClr val="181446"/>
                </a:solidFill>
                <a:latin typeface="Poppins" pitchFamily="2"/>
                <a:cs typeface="Poppins" pitchFamily="2"/>
              </a:rPr>
              <a:t>Storing, preserving, organizing, and sharing in one place</a:t>
            </a:r>
          </a:p>
          <a:p>
            <a:pPr marL="171450" lvl="0" indent="-171450">
              <a:buSzPct val="100000"/>
              <a:buFont typeface="Arial" pitchFamily="34"/>
              <a:buChar char="•"/>
            </a:pPr>
            <a:endParaRPr lang="en-US" sz="1000">
              <a:solidFill>
                <a:srgbClr val="181446"/>
              </a:solidFill>
              <a:latin typeface="Poppins" pitchFamily="2"/>
              <a:cs typeface="Poppins" pitchFamily="2"/>
            </a:endParaRPr>
          </a:p>
          <a:p>
            <a:pPr marL="171450" lvl="0" indent="-171450">
              <a:buSzPct val="100000"/>
              <a:buFont typeface="Arial" pitchFamily="34"/>
              <a:buChar char="•"/>
            </a:pPr>
            <a:r>
              <a:rPr lang="en-US">
                <a:solidFill>
                  <a:srgbClr val="172B4D"/>
                </a:solidFill>
                <a:highlight>
                  <a:srgbClr val="FFFFFF"/>
                </a:highlight>
                <a:latin typeface="-apple-system"/>
              </a:rPr>
              <a:t>With the growing number of electronic records, there has been an increasing need to ensure these records are accessible long-term. Digital preservation, the migration and normalization of file type that are either obsolete, unreadable, or only able to be accessed using proprietary systems, is essential to help address this problem. </a:t>
            </a:r>
            <a:endParaRPr lang="en-US" sz="1000">
              <a:solidFill>
                <a:srgbClr val="181446"/>
              </a:solidFill>
              <a:latin typeface="Poppins" pitchFamily="2"/>
              <a:cs typeface="Poppins" pitchFamily="2"/>
            </a:endParaRPr>
          </a:p>
        </p:txBody>
      </p:sp>
      <p:sp>
        <p:nvSpPr>
          <p:cNvPr id="4" name="Slide Number Placeholder 3">
            <a:extLst>
              <a:ext uri="{FF2B5EF4-FFF2-40B4-BE49-F238E27FC236}">
                <a16:creationId xmlns:a16="http://schemas.microsoft.com/office/drawing/2014/main" id="{8140BD3E-C56F-94E4-518F-D4C7F9F18F2A}"/>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001F2119-0CDD-458A-AEDD-ECFEA4110575}" type="slidenum">
              <a:t>9</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A46BD9-C8A0-1910-C631-46DC5096FE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CA8B62-4F00-BC66-FEAA-354D65C8C8F3}"/>
              </a:ext>
            </a:extLst>
          </p:cNvPr>
          <p:cNvSpPr txBox="1">
            <a:spLocks noGrp="1"/>
          </p:cNvSpPr>
          <p:nvPr>
            <p:ph type="body" sz="quarter" idx="1"/>
          </p:nvPr>
        </p:nvSpPr>
        <p:spPr/>
        <p:txBody>
          <a:bodyPr/>
          <a:lstStyle/>
          <a:p>
            <a:pPr lvl="0">
              <a:lnSpc>
                <a:spcPct val="114999"/>
              </a:lnSpc>
            </a:pPr>
            <a:r>
              <a:rPr lang="en-US" sz="1800">
                <a:latin typeface="Poppins"/>
                <a:cs typeface="Poppins"/>
              </a:rPr>
              <a:t>Thanks Stuart and thanks everyone for joining us, it's great to see such a large audience on the topic of standard practices for record keeping of born digital content.</a:t>
            </a:r>
          </a:p>
          <a:p>
            <a:pPr lvl="0">
              <a:lnSpc>
                <a:spcPct val="114999"/>
              </a:lnSpc>
            </a:pPr>
            <a:endParaRPr lang="en-US" sz="1800">
              <a:latin typeface="Poppins" pitchFamily="2"/>
              <a:cs typeface="Poppins"/>
            </a:endParaRPr>
          </a:p>
          <a:p>
            <a:pPr lvl="0">
              <a:lnSpc>
                <a:spcPct val="114999"/>
              </a:lnSpc>
            </a:pPr>
            <a:r>
              <a:rPr lang="en-US" sz="1800">
                <a:latin typeface="Poppins"/>
                <a:cs typeface="Poppins"/>
              </a:rPr>
              <a:t>With so many people representing so many different types of organisations and roles, it can be hard to find a relatable common ground to run an education session on, but from a lot of the conversations I and others in this space have had, we certainly share a goal in wanting to gain ground on managing records reliably in the behemoth that is SharePoint.</a:t>
            </a:r>
            <a:endParaRPr lang="en-US" sz="1800">
              <a:latin typeface="Poppins" pitchFamily="2"/>
              <a:cs typeface="Poppins"/>
            </a:endParaRPr>
          </a:p>
          <a:p>
            <a:pPr lvl="0">
              <a:lnSpc>
                <a:spcPct val="114999"/>
              </a:lnSpc>
            </a:pPr>
            <a:endParaRPr lang="en-US" sz="1800">
              <a:latin typeface="Poppins"/>
              <a:cs typeface="Poppins"/>
            </a:endParaRPr>
          </a:p>
          <a:p>
            <a:pPr lvl="0">
              <a:lnSpc>
                <a:spcPct val="114999"/>
              </a:lnSpc>
            </a:pPr>
            <a:r>
              <a:rPr lang="en-US" sz="1800">
                <a:latin typeface="Poppins"/>
                <a:cs typeface="Poppins"/>
              </a:rPr>
              <a:t>What I'm aiming to show you here is a flavour of what's possible in completing a record review and archival transfer in a way that can bring some focus and scale when capacity is stretched and you may have licensing limitations</a:t>
            </a:r>
            <a:endParaRPr lang="en-US" sz="1800">
              <a:latin typeface="Poppins" pitchFamily="2"/>
              <a:cs typeface="Poppins"/>
            </a:endParaRPr>
          </a:p>
          <a:p>
            <a:pPr lvl="0">
              <a:lnSpc>
                <a:spcPct val="114999"/>
              </a:lnSpc>
            </a:pPr>
            <a:endParaRPr lang="en-US" sz="1800">
              <a:latin typeface="Poppins" pitchFamily="2"/>
              <a:cs typeface="Poppins"/>
            </a:endParaRPr>
          </a:p>
          <a:p>
            <a:pPr lvl="0">
              <a:lnSpc>
                <a:spcPct val="114999"/>
              </a:lnSpc>
            </a:pPr>
            <a:endParaRPr lang="en-US" sz="1800">
              <a:latin typeface="Poppins" pitchFamily="2"/>
              <a:cs typeface="Poppins"/>
            </a:endParaRPr>
          </a:p>
          <a:p>
            <a:pPr lvl="0">
              <a:lnSpc>
                <a:spcPct val="114999"/>
              </a:lnSpc>
            </a:pPr>
            <a:endParaRPr lang="en-US" sz="1800">
              <a:latin typeface="Poppins" pitchFamily="2"/>
              <a:cs typeface="Poppins"/>
            </a:endParaRPr>
          </a:p>
          <a:p>
            <a:pPr lvl="0">
              <a:lnSpc>
                <a:spcPct val="114999"/>
              </a:lnSpc>
            </a:pPr>
            <a:endParaRPr lang="en-US" sz="1800">
              <a:latin typeface="Poppins" pitchFamily="2"/>
              <a:cs typeface="Poppins"/>
            </a:endParaRPr>
          </a:p>
        </p:txBody>
      </p:sp>
      <p:sp>
        <p:nvSpPr>
          <p:cNvPr id="4" name="Slide Number Placeholder 3">
            <a:extLst>
              <a:ext uri="{FF2B5EF4-FFF2-40B4-BE49-F238E27FC236}">
                <a16:creationId xmlns:a16="http://schemas.microsoft.com/office/drawing/2014/main" id="{3266B9DF-0F82-8FC5-2A63-BDC9C9F1E3C0}"/>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4F27526A-D0D0-4C72-8479-3062C3A70C5D}" type="slidenum">
              <a:t>10</a:t>
            </a:fld>
            <a:endParaRPr lang="en-GB" sz="1200" b="0" i="0" u="none" strike="noStrike" kern="1200" cap="none" spc="0" baseline="0">
              <a:solidFill>
                <a:srgbClr val="000000"/>
              </a:solidFill>
              <a:uFillTx/>
              <a:latin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943754-5DCA-BEF2-9834-EDFCFBB0BC7D}"/>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CD14BD15-0237-75A7-6136-CE3D4FFB98F5}"/>
              </a:ext>
            </a:extLst>
          </p:cNvPr>
          <p:cNvSpPr txBox="1">
            <a:spLocks noGrp="1"/>
          </p:cNvSpPr>
          <p:nvPr>
            <p:ph type="body" sz="quarter" idx="1"/>
          </p:nvPr>
        </p:nvSpPr>
        <p:spPr/>
        <p:txBody>
          <a:bodyPr/>
          <a:lstStyle/>
          <a:p>
            <a:pPr lvl="0"/>
            <a:r>
              <a:rPr lang="en-US" b="1"/>
              <a:t>MIKE D / GARETH A</a:t>
            </a:r>
          </a:p>
        </p:txBody>
      </p:sp>
      <p:sp>
        <p:nvSpPr>
          <p:cNvPr id="4" name="Slide Number Placeholder 3">
            <a:extLst>
              <a:ext uri="{FF2B5EF4-FFF2-40B4-BE49-F238E27FC236}">
                <a16:creationId xmlns:a16="http://schemas.microsoft.com/office/drawing/2014/main" id="{737A7B9F-29B3-06AA-8049-607904BDD839}"/>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90E3F86-4FA3-4DCD-A6AB-48F99BBF5B49}" type="slidenum">
              <a:t>11</a:t>
            </a:fld>
            <a:endParaRPr lang="en-GB" sz="1200" b="0" i="0" u="none" strike="noStrike" kern="1200" cap="none" spc="0" baseline="0">
              <a:solidFill>
                <a:srgbClr val="000000"/>
              </a:solidFill>
              <a:uFillTx/>
              <a:latin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57B5B-BBD4-E9F9-38A7-BFC7CD2FB65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9F3491C-5414-2CB6-70E6-7EE1FD983D3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35CF5BA-E0EB-F2BD-9B18-89F954DC0D4A}"/>
              </a:ext>
            </a:extLst>
          </p:cNvPr>
          <p:cNvSpPr>
            <a:spLocks noGrp="1"/>
          </p:cNvSpPr>
          <p:nvPr>
            <p:ph type="dt" sz="half" idx="10"/>
          </p:nvPr>
        </p:nvSpPr>
        <p:spPr/>
        <p:txBody>
          <a:bodyPr/>
          <a:lstStyle/>
          <a:p>
            <a:fld id="{C9462A22-CF19-44D3-98DB-95595F70A715}" type="datetimeFigureOut">
              <a:rPr lang="en-US" smtClean="0"/>
              <a:t>11/21/2024</a:t>
            </a:fld>
            <a:endParaRPr lang="en-US"/>
          </a:p>
        </p:txBody>
      </p:sp>
      <p:sp>
        <p:nvSpPr>
          <p:cNvPr id="5" name="Footer Placeholder 4">
            <a:extLst>
              <a:ext uri="{FF2B5EF4-FFF2-40B4-BE49-F238E27FC236}">
                <a16:creationId xmlns:a16="http://schemas.microsoft.com/office/drawing/2014/main" id="{AED66F0B-46DD-5FF1-3CED-C49269D81F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C28E0BD-CB04-F498-7E1C-2370620868AF}"/>
              </a:ext>
            </a:extLst>
          </p:cNvPr>
          <p:cNvSpPr>
            <a:spLocks noGrp="1"/>
          </p:cNvSpPr>
          <p:nvPr>
            <p:ph type="sldNum" sz="quarter" idx="12"/>
          </p:nvPr>
        </p:nvSpPr>
        <p:spPr/>
        <p:txBody>
          <a:bodyPr/>
          <a:lstStyle/>
          <a:p>
            <a:fld id="{14BFFAAE-36D9-449F-A04E-D16AD8C2759F}" type="slidenum">
              <a:rPr lang="en-US" smtClean="0"/>
              <a:t>‹#›</a:t>
            </a:fld>
            <a:endParaRPr lang="en-US"/>
          </a:p>
        </p:txBody>
      </p:sp>
    </p:spTree>
    <p:extLst>
      <p:ext uri="{BB962C8B-B14F-4D97-AF65-F5344CB8AC3E}">
        <p14:creationId xmlns:p14="http://schemas.microsoft.com/office/powerpoint/2010/main" val="13852417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6657E-C9B3-77A8-61C1-0D4B6D5F540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D13D0C0-6FCE-547D-0094-8F9C12C3FEE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F5C9C5-99CB-F4D5-DEAA-4C761DA9C8AC}"/>
              </a:ext>
            </a:extLst>
          </p:cNvPr>
          <p:cNvSpPr>
            <a:spLocks noGrp="1"/>
          </p:cNvSpPr>
          <p:nvPr>
            <p:ph type="dt" sz="half" idx="10"/>
          </p:nvPr>
        </p:nvSpPr>
        <p:spPr/>
        <p:txBody>
          <a:bodyPr/>
          <a:lstStyle/>
          <a:p>
            <a:fld id="{C9462A22-CF19-44D3-98DB-95595F70A715}" type="datetimeFigureOut">
              <a:rPr lang="en-US" smtClean="0"/>
              <a:t>11/21/2024</a:t>
            </a:fld>
            <a:endParaRPr lang="en-US"/>
          </a:p>
        </p:txBody>
      </p:sp>
      <p:sp>
        <p:nvSpPr>
          <p:cNvPr id="5" name="Footer Placeholder 4">
            <a:extLst>
              <a:ext uri="{FF2B5EF4-FFF2-40B4-BE49-F238E27FC236}">
                <a16:creationId xmlns:a16="http://schemas.microsoft.com/office/drawing/2014/main" id="{A62DE4E3-A525-DB18-69C8-26B5BA6C1D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362674-50DF-0428-D94D-8E9EBB76CDB2}"/>
              </a:ext>
            </a:extLst>
          </p:cNvPr>
          <p:cNvSpPr>
            <a:spLocks noGrp="1"/>
          </p:cNvSpPr>
          <p:nvPr>
            <p:ph type="sldNum" sz="quarter" idx="12"/>
          </p:nvPr>
        </p:nvSpPr>
        <p:spPr/>
        <p:txBody>
          <a:bodyPr/>
          <a:lstStyle/>
          <a:p>
            <a:fld id="{14BFFAAE-36D9-449F-A04E-D16AD8C2759F}" type="slidenum">
              <a:rPr lang="en-US" smtClean="0"/>
              <a:t>‹#›</a:t>
            </a:fld>
            <a:endParaRPr lang="en-US"/>
          </a:p>
        </p:txBody>
      </p:sp>
    </p:spTree>
    <p:extLst>
      <p:ext uri="{BB962C8B-B14F-4D97-AF65-F5344CB8AC3E}">
        <p14:creationId xmlns:p14="http://schemas.microsoft.com/office/powerpoint/2010/main" val="17265970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18546-DDF1-43F0-8914-6158F3318B0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12F225A-68C3-1911-32EE-159CDD330BB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6CE9B1F-7011-F230-2FEF-BB88547C05C5}"/>
              </a:ext>
            </a:extLst>
          </p:cNvPr>
          <p:cNvSpPr>
            <a:spLocks noGrp="1"/>
          </p:cNvSpPr>
          <p:nvPr>
            <p:ph type="dt" sz="half" idx="10"/>
          </p:nvPr>
        </p:nvSpPr>
        <p:spPr/>
        <p:txBody>
          <a:bodyPr/>
          <a:lstStyle/>
          <a:p>
            <a:fld id="{C9462A22-CF19-44D3-98DB-95595F70A715}" type="datetimeFigureOut">
              <a:rPr lang="en-US" smtClean="0"/>
              <a:t>11/21/2024</a:t>
            </a:fld>
            <a:endParaRPr lang="en-US"/>
          </a:p>
        </p:txBody>
      </p:sp>
      <p:sp>
        <p:nvSpPr>
          <p:cNvPr id="5" name="Footer Placeholder 4">
            <a:extLst>
              <a:ext uri="{FF2B5EF4-FFF2-40B4-BE49-F238E27FC236}">
                <a16:creationId xmlns:a16="http://schemas.microsoft.com/office/drawing/2014/main" id="{58E09248-28BB-3D83-A8FB-3F4791C1A3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07E0AA-7169-1D93-3A0D-3100A1B20F0A}"/>
              </a:ext>
            </a:extLst>
          </p:cNvPr>
          <p:cNvSpPr>
            <a:spLocks noGrp="1"/>
          </p:cNvSpPr>
          <p:nvPr>
            <p:ph type="sldNum" sz="quarter" idx="12"/>
          </p:nvPr>
        </p:nvSpPr>
        <p:spPr/>
        <p:txBody>
          <a:bodyPr/>
          <a:lstStyle/>
          <a:p>
            <a:fld id="{14BFFAAE-36D9-449F-A04E-D16AD8C2759F}" type="slidenum">
              <a:rPr lang="en-US" smtClean="0"/>
              <a:t>‹#›</a:t>
            </a:fld>
            <a:endParaRPr lang="en-US"/>
          </a:p>
        </p:txBody>
      </p:sp>
    </p:spTree>
    <p:extLst>
      <p:ext uri="{BB962C8B-B14F-4D97-AF65-F5344CB8AC3E}">
        <p14:creationId xmlns:p14="http://schemas.microsoft.com/office/powerpoint/2010/main" val="39698803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D5AB05-0802-69EA-A0E0-1AA9AAAB33F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A9C7C77-D8C1-DACC-4C04-F5EE1A3F1E4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72B35D9-1D12-E511-0A47-75D011261D4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2B01076-DF47-7254-8F36-55567EF03CEA}"/>
              </a:ext>
            </a:extLst>
          </p:cNvPr>
          <p:cNvSpPr>
            <a:spLocks noGrp="1"/>
          </p:cNvSpPr>
          <p:nvPr>
            <p:ph type="dt" sz="half" idx="10"/>
          </p:nvPr>
        </p:nvSpPr>
        <p:spPr/>
        <p:txBody>
          <a:bodyPr/>
          <a:lstStyle/>
          <a:p>
            <a:fld id="{C9462A22-CF19-44D3-98DB-95595F70A715}" type="datetimeFigureOut">
              <a:rPr lang="en-US" smtClean="0"/>
              <a:t>11/21/2024</a:t>
            </a:fld>
            <a:endParaRPr lang="en-US"/>
          </a:p>
        </p:txBody>
      </p:sp>
      <p:sp>
        <p:nvSpPr>
          <p:cNvPr id="6" name="Footer Placeholder 5">
            <a:extLst>
              <a:ext uri="{FF2B5EF4-FFF2-40B4-BE49-F238E27FC236}">
                <a16:creationId xmlns:a16="http://schemas.microsoft.com/office/drawing/2014/main" id="{35E3A780-D8B4-FDF3-2BE8-8E6D45489B0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916E01D-6CB7-EAC1-4572-6079B3D94BAD}"/>
              </a:ext>
            </a:extLst>
          </p:cNvPr>
          <p:cNvSpPr>
            <a:spLocks noGrp="1"/>
          </p:cNvSpPr>
          <p:nvPr>
            <p:ph type="sldNum" sz="quarter" idx="12"/>
          </p:nvPr>
        </p:nvSpPr>
        <p:spPr/>
        <p:txBody>
          <a:bodyPr/>
          <a:lstStyle/>
          <a:p>
            <a:fld id="{14BFFAAE-36D9-449F-A04E-D16AD8C2759F}" type="slidenum">
              <a:rPr lang="en-US" smtClean="0"/>
              <a:t>‹#›</a:t>
            </a:fld>
            <a:endParaRPr lang="en-US"/>
          </a:p>
        </p:txBody>
      </p:sp>
    </p:spTree>
    <p:extLst>
      <p:ext uri="{BB962C8B-B14F-4D97-AF65-F5344CB8AC3E}">
        <p14:creationId xmlns:p14="http://schemas.microsoft.com/office/powerpoint/2010/main" val="10300077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A1D86-EDF9-F0C0-5CEA-CAC8E5D5177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6765D0E-9BBD-B59F-587E-40031AF36D0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FAC0644-B9C9-E4E6-D2BC-E0AB1F562D7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3ED026A-EDED-FCE3-C52D-53478ACAE22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835A2DB-6A90-6A5A-DB4D-E99C3622CEE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85C22E8-D1AF-E9F2-1542-839EF89F1374}"/>
              </a:ext>
            </a:extLst>
          </p:cNvPr>
          <p:cNvSpPr>
            <a:spLocks noGrp="1"/>
          </p:cNvSpPr>
          <p:nvPr>
            <p:ph type="dt" sz="half" idx="10"/>
          </p:nvPr>
        </p:nvSpPr>
        <p:spPr/>
        <p:txBody>
          <a:bodyPr/>
          <a:lstStyle/>
          <a:p>
            <a:fld id="{C9462A22-CF19-44D3-98DB-95595F70A715}" type="datetimeFigureOut">
              <a:rPr lang="en-US" smtClean="0"/>
              <a:t>11/21/2024</a:t>
            </a:fld>
            <a:endParaRPr lang="en-US"/>
          </a:p>
        </p:txBody>
      </p:sp>
      <p:sp>
        <p:nvSpPr>
          <p:cNvPr id="8" name="Footer Placeholder 7">
            <a:extLst>
              <a:ext uri="{FF2B5EF4-FFF2-40B4-BE49-F238E27FC236}">
                <a16:creationId xmlns:a16="http://schemas.microsoft.com/office/drawing/2014/main" id="{659E1F74-FAC6-C726-17FE-82711BCA02C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5F8E4F1-982E-AB4D-E117-1360C0720F59}"/>
              </a:ext>
            </a:extLst>
          </p:cNvPr>
          <p:cNvSpPr>
            <a:spLocks noGrp="1"/>
          </p:cNvSpPr>
          <p:nvPr>
            <p:ph type="sldNum" sz="quarter" idx="12"/>
          </p:nvPr>
        </p:nvSpPr>
        <p:spPr/>
        <p:txBody>
          <a:bodyPr/>
          <a:lstStyle/>
          <a:p>
            <a:fld id="{14BFFAAE-36D9-449F-A04E-D16AD8C2759F}" type="slidenum">
              <a:rPr lang="en-US" smtClean="0"/>
              <a:t>‹#›</a:t>
            </a:fld>
            <a:endParaRPr lang="en-US"/>
          </a:p>
        </p:txBody>
      </p:sp>
    </p:spTree>
    <p:extLst>
      <p:ext uri="{BB962C8B-B14F-4D97-AF65-F5344CB8AC3E}">
        <p14:creationId xmlns:p14="http://schemas.microsoft.com/office/powerpoint/2010/main" val="9372518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70306-C3EF-E4A3-A696-9DB8F85883A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F5C9096-A451-1C04-88F6-689C640C790B}"/>
              </a:ext>
            </a:extLst>
          </p:cNvPr>
          <p:cNvSpPr>
            <a:spLocks noGrp="1"/>
          </p:cNvSpPr>
          <p:nvPr>
            <p:ph type="dt" sz="half" idx="10"/>
          </p:nvPr>
        </p:nvSpPr>
        <p:spPr/>
        <p:txBody>
          <a:bodyPr/>
          <a:lstStyle/>
          <a:p>
            <a:fld id="{C9462A22-CF19-44D3-98DB-95595F70A715}" type="datetimeFigureOut">
              <a:rPr lang="en-US" smtClean="0"/>
              <a:t>11/21/2024</a:t>
            </a:fld>
            <a:endParaRPr lang="en-US"/>
          </a:p>
        </p:txBody>
      </p:sp>
      <p:sp>
        <p:nvSpPr>
          <p:cNvPr id="4" name="Footer Placeholder 3">
            <a:extLst>
              <a:ext uri="{FF2B5EF4-FFF2-40B4-BE49-F238E27FC236}">
                <a16:creationId xmlns:a16="http://schemas.microsoft.com/office/drawing/2014/main" id="{D2B48111-4056-207A-5869-CBD8D382A20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C35735D-794C-9627-D7A0-388B50A3AD68}"/>
              </a:ext>
            </a:extLst>
          </p:cNvPr>
          <p:cNvSpPr>
            <a:spLocks noGrp="1"/>
          </p:cNvSpPr>
          <p:nvPr>
            <p:ph type="sldNum" sz="quarter" idx="12"/>
          </p:nvPr>
        </p:nvSpPr>
        <p:spPr/>
        <p:txBody>
          <a:bodyPr/>
          <a:lstStyle/>
          <a:p>
            <a:fld id="{14BFFAAE-36D9-449F-A04E-D16AD8C2759F}" type="slidenum">
              <a:rPr lang="en-US" smtClean="0"/>
              <a:t>‹#›</a:t>
            </a:fld>
            <a:endParaRPr lang="en-US"/>
          </a:p>
        </p:txBody>
      </p:sp>
    </p:spTree>
    <p:extLst>
      <p:ext uri="{BB962C8B-B14F-4D97-AF65-F5344CB8AC3E}">
        <p14:creationId xmlns:p14="http://schemas.microsoft.com/office/powerpoint/2010/main" val="38358367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42893F4-EC82-F48C-B63E-2D6ABE634CC7}"/>
              </a:ext>
            </a:extLst>
          </p:cNvPr>
          <p:cNvSpPr>
            <a:spLocks noGrp="1"/>
          </p:cNvSpPr>
          <p:nvPr>
            <p:ph type="dt" sz="half" idx="10"/>
          </p:nvPr>
        </p:nvSpPr>
        <p:spPr/>
        <p:txBody>
          <a:bodyPr/>
          <a:lstStyle/>
          <a:p>
            <a:fld id="{C9462A22-CF19-44D3-98DB-95595F70A715}" type="datetimeFigureOut">
              <a:rPr lang="en-US" smtClean="0"/>
              <a:t>11/21/2024</a:t>
            </a:fld>
            <a:endParaRPr lang="en-US"/>
          </a:p>
        </p:txBody>
      </p:sp>
      <p:sp>
        <p:nvSpPr>
          <p:cNvPr id="3" name="Footer Placeholder 2">
            <a:extLst>
              <a:ext uri="{FF2B5EF4-FFF2-40B4-BE49-F238E27FC236}">
                <a16:creationId xmlns:a16="http://schemas.microsoft.com/office/drawing/2014/main" id="{D3F6A931-ED11-D3D3-485F-E1452C1652D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5D8C5E-5AD2-17D2-F55A-5FFF131C04C8}"/>
              </a:ext>
            </a:extLst>
          </p:cNvPr>
          <p:cNvSpPr>
            <a:spLocks noGrp="1"/>
          </p:cNvSpPr>
          <p:nvPr>
            <p:ph type="sldNum" sz="quarter" idx="12"/>
          </p:nvPr>
        </p:nvSpPr>
        <p:spPr/>
        <p:txBody>
          <a:bodyPr/>
          <a:lstStyle/>
          <a:p>
            <a:fld id="{14BFFAAE-36D9-449F-A04E-D16AD8C2759F}" type="slidenum">
              <a:rPr lang="en-US" smtClean="0"/>
              <a:t>‹#›</a:t>
            </a:fld>
            <a:endParaRPr lang="en-US"/>
          </a:p>
        </p:txBody>
      </p:sp>
    </p:spTree>
    <p:extLst>
      <p:ext uri="{BB962C8B-B14F-4D97-AF65-F5344CB8AC3E}">
        <p14:creationId xmlns:p14="http://schemas.microsoft.com/office/powerpoint/2010/main" val="35494654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40CCD-6AC0-EDE6-3B9C-42E55B77CC9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F08F03A-D54F-DB6C-6B13-5589B9A0636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380C65D-9D65-CC2C-EE58-59A09DF94D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D15ED73-F90C-EBC2-E443-71DF8C9A2760}"/>
              </a:ext>
            </a:extLst>
          </p:cNvPr>
          <p:cNvSpPr>
            <a:spLocks noGrp="1"/>
          </p:cNvSpPr>
          <p:nvPr>
            <p:ph type="dt" sz="half" idx="10"/>
          </p:nvPr>
        </p:nvSpPr>
        <p:spPr/>
        <p:txBody>
          <a:bodyPr/>
          <a:lstStyle/>
          <a:p>
            <a:fld id="{C9462A22-CF19-44D3-98DB-95595F70A715}" type="datetimeFigureOut">
              <a:rPr lang="en-US" smtClean="0"/>
              <a:t>11/21/2024</a:t>
            </a:fld>
            <a:endParaRPr lang="en-US"/>
          </a:p>
        </p:txBody>
      </p:sp>
      <p:sp>
        <p:nvSpPr>
          <p:cNvPr id="6" name="Footer Placeholder 5">
            <a:extLst>
              <a:ext uri="{FF2B5EF4-FFF2-40B4-BE49-F238E27FC236}">
                <a16:creationId xmlns:a16="http://schemas.microsoft.com/office/drawing/2014/main" id="{13C0F83A-A199-A940-7463-1E8D58DF84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C0117C4-D80B-705D-F186-9749555B6646}"/>
              </a:ext>
            </a:extLst>
          </p:cNvPr>
          <p:cNvSpPr>
            <a:spLocks noGrp="1"/>
          </p:cNvSpPr>
          <p:nvPr>
            <p:ph type="sldNum" sz="quarter" idx="12"/>
          </p:nvPr>
        </p:nvSpPr>
        <p:spPr/>
        <p:txBody>
          <a:bodyPr/>
          <a:lstStyle/>
          <a:p>
            <a:fld id="{14BFFAAE-36D9-449F-A04E-D16AD8C2759F}" type="slidenum">
              <a:rPr lang="en-US" smtClean="0"/>
              <a:t>‹#›</a:t>
            </a:fld>
            <a:endParaRPr lang="en-US"/>
          </a:p>
        </p:txBody>
      </p:sp>
    </p:spTree>
    <p:extLst>
      <p:ext uri="{BB962C8B-B14F-4D97-AF65-F5344CB8AC3E}">
        <p14:creationId xmlns:p14="http://schemas.microsoft.com/office/powerpoint/2010/main" val="7020017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84B48-B4B4-E427-589A-4FE6C3358F8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5C73541-8E9D-E040-4878-0289D126C8E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861C6C8-F96C-E041-460F-6E9EB57B21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1587E37-A2E8-E660-85D5-1F744A5C2726}"/>
              </a:ext>
            </a:extLst>
          </p:cNvPr>
          <p:cNvSpPr>
            <a:spLocks noGrp="1"/>
          </p:cNvSpPr>
          <p:nvPr>
            <p:ph type="dt" sz="half" idx="10"/>
          </p:nvPr>
        </p:nvSpPr>
        <p:spPr/>
        <p:txBody>
          <a:bodyPr/>
          <a:lstStyle/>
          <a:p>
            <a:fld id="{C9462A22-CF19-44D3-98DB-95595F70A715}" type="datetimeFigureOut">
              <a:rPr lang="en-US" smtClean="0"/>
              <a:t>11/21/2024</a:t>
            </a:fld>
            <a:endParaRPr lang="en-US"/>
          </a:p>
        </p:txBody>
      </p:sp>
      <p:sp>
        <p:nvSpPr>
          <p:cNvPr id="6" name="Footer Placeholder 5">
            <a:extLst>
              <a:ext uri="{FF2B5EF4-FFF2-40B4-BE49-F238E27FC236}">
                <a16:creationId xmlns:a16="http://schemas.microsoft.com/office/drawing/2014/main" id="{1C010910-01DB-05D1-91B4-9B0A2430331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A31D748-6E96-227A-2D20-B2279768EB55}"/>
              </a:ext>
            </a:extLst>
          </p:cNvPr>
          <p:cNvSpPr>
            <a:spLocks noGrp="1"/>
          </p:cNvSpPr>
          <p:nvPr>
            <p:ph type="sldNum" sz="quarter" idx="12"/>
          </p:nvPr>
        </p:nvSpPr>
        <p:spPr/>
        <p:txBody>
          <a:bodyPr/>
          <a:lstStyle/>
          <a:p>
            <a:fld id="{14BFFAAE-36D9-449F-A04E-D16AD8C2759F}" type="slidenum">
              <a:rPr lang="en-US" smtClean="0"/>
              <a:t>‹#›</a:t>
            </a:fld>
            <a:endParaRPr lang="en-US"/>
          </a:p>
        </p:txBody>
      </p:sp>
    </p:spTree>
    <p:extLst>
      <p:ext uri="{BB962C8B-B14F-4D97-AF65-F5344CB8AC3E}">
        <p14:creationId xmlns:p14="http://schemas.microsoft.com/office/powerpoint/2010/main" val="19174112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A4727-883E-8E48-0D94-B402D1E6BB6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D338572-E7D7-B7C9-1CF1-6C6AB5E7B7B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9A0A708-57CB-17CA-5734-E4A537824080}"/>
              </a:ext>
            </a:extLst>
          </p:cNvPr>
          <p:cNvSpPr>
            <a:spLocks noGrp="1"/>
          </p:cNvSpPr>
          <p:nvPr>
            <p:ph type="dt" sz="half" idx="10"/>
          </p:nvPr>
        </p:nvSpPr>
        <p:spPr/>
        <p:txBody>
          <a:bodyPr/>
          <a:lstStyle/>
          <a:p>
            <a:fld id="{C9462A22-CF19-44D3-98DB-95595F70A715}" type="datetimeFigureOut">
              <a:rPr lang="en-US" smtClean="0"/>
              <a:t>11/21/2024</a:t>
            </a:fld>
            <a:endParaRPr lang="en-US"/>
          </a:p>
        </p:txBody>
      </p:sp>
      <p:sp>
        <p:nvSpPr>
          <p:cNvPr id="5" name="Footer Placeholder 4">
            <a:extLst>
              <a:ext uri="{FF2B5EF4-FFF2-40B4-BE49-F238E27FC236}">
                <a16:creationId xmlns:a16="http://schemas.microsoft.com/office/drawing/2014/main" id="{A0B5B26E-BB17-E5CB-F959-66A644EDBC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B96D93-66DF-BCFB-BD4D-D720F4B34E8A}"/>
              </a:ext>
            </a:extLst>
          </p:cNvPr>
          <p:cNvSpPr>
            <a:spLocks noGrp="1"/>
          </p:cNvSpPr>
          <p:nvPr>
            <p:ph type="sldNum" sz="quarter" idx="12"/>
          </p:nvPr>
        </p:nvSpPr>
        <p:spPr/>
        <p:txBody>
          <a:bodyPr/>
          <a:lstStyle/>
          <a:p>
            <a:fld id="{14BFFAAE-36D9-449F-A04E-D16AD8C2759F}" type="slidenum">
              <a:rPr lang="en-US" smtClean="0"/>
              <a:t>‹#›</a:t>
            </a:fld>
            <a:endParaRPr lang="en-US"/>
          </a:p>
        </p:txBody>
      </p:sp>
    </p:spTree>
    <p:extLst>
      <p:ext uri="{BB962C8B-B14F-4D97-AF65-F5344CB8AC3E}">
        <p14:creationId xmlns:p14="http://schemas.microsoft.com/office/powerpoint/2010/main" val="1119922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2987AE-EEBE-2811-2A21-D5972A446C4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9FA7A50-F4DB-5E66-6399-6A7FA48C065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7B0E05-7A11-E6AE-F54B-9B93BBEFE9B3}"/>
              </a:ext>
            </a:extLst>
          </p:cNvPr>
          <p:cNvSpPr>
            <a:spLocks noGrp="1"/>
          </p:cNvSpPr>
          <p:nvPr>
            <p:ph type="dt" sz="half" idx="10"/>
          </p:nvPr>
        </p:nvSpPr>
        <p:spPr/>
        <p:txBody>
          <a:bodyPr/>
          <a:lstStyle/>
          <a:p>
            <a:fld id="{C9462A22-CF19-44D3-98DB-95595F70A715}" type="datetimeFigureOut">
              <a:rPr lang="en-US" smtClean="0"/>
              <a:t>11/21/2024</a:t>
            </a:fld>
            <a:endParaRPr lang="en-US"/>
          </a:p>
        </p:txBody>
      </p:sp>
      <p:sp>
        <p:nvSpPr>
          <p:cNvPr id="5" name="Footer Placeholder 4">
            <a:extLst>
              <a:ext uri="{FF2B5EF4-FFF2-40B4-BE49-F238E27FC236}">
                <a16:creationId xmlns:a16="http://schemas.microsoft.com/office/drawing/2014/main" id="{1043A178-D37E-3745-8A8B-3E71738F2E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8B89F6-9439-B73C-D4EC-82D69B8B9602}"/>
              </a:ext>
            </a:extLst>
          </p:cNvPr>
          <p:cNvSpPr>
            <a:spLocks noGrp="1"/>
          </p:cNvSpPr>
          <p:nvPr>
            <p:ph type="sldNum" sz="quarter" idx="12"/>
          </p:nvPr>
        </p:nvSpPr>
        <p:spPr/>
        <p:txBody>
          <a:bodyPr/>
          <a:lstStyle/>
          <a:p>
            <a:fld id="{14BFFAAE-36D9-449F-A04E-D16AD8C2759F}" type="slidenum">
              <a:rPr lang="en-US" smtClean="0"/>
              <a:t>‹#›</a:t>
            </a:fld>
            <a:endParaRPr lang="en-US"/>
          </a:p>
        </p:txBody>
      </p:sp>
    </p:spTree>
    <p:extLst>
      <p:ext uri="{BB962C8B-B14F-4D97-AF65-F5344CB8AC3E}">
        <p14:creationId xmlns:p14="http://schemas.microsoft.com/office/powerpoint/2010/main" val="4254665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4_Title Slide">
    <p:spTree>
      <p:nvGrpSpPr>
        <p:cNvPr id="1" name=""/>
        <p:cNvGrpSpPr/>
        <p:nvPr/>
      </p:nvGrpSpPr>
      <p:grpSpPr>
        <a:xfrm>
          <a:off x="0" y="0"/>
          <a:ext cx="0" cy="0"/>
          <a:chOff x="0" y="0"/>
          <a:chExt cx="0" cy="0"/>
        </a:xfrm>
      </p:grpSpPr>
      <p:sp>
        <p:nvSpPr>
          <p:cNvPr id="2" name="Rectangle 6">
            <a:extLst>
              <a:ext uri="{FF2B5EF4-FFF2-40B4-BE49-F238E27FC236}">
                <a16:creationId xmlns:a16="http://schemas.microsoft.com/office/drawing/2014/main" id="{2C68EBB5-6D9E-1DF1-812F-599762A1081B}"/>
              </a:ext>
            </a:extLst>
          </p:cNvPr>
          <p:cNvSpPr/>
          <p:nvPr/>
        </p:nvSpPr>
        <p:spPr>
          <a:xfrm>
            <a:off x="0" y="0"/>
            <a:ext cx="12191996" cy="6858000"/>
          </a:xfrm>
          <a:prstGeom prst="rect">
            <a:avLst/>
          </a:prstGeom>
          <a:solidFill>
            <a:srgbClr val="F5F8F9"/>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a:solidFill>
                <a:srgbClr val="191446"/>
              </a:solidFill>
              <a:uFillTx/>
              <a:latin typeface="Calibri"/>
            </a:endParaRPr>
          </a:p>
        </p:txBody>
      </p:sp>
      <p:pic>
        <p:nvPicPr>
          <p:cNvPr id="3" name="Picture 7">
            <a:extLst>
              <a:ext uri="{FF2B5EF4-FFF2-40B4-BE49-F238E27FC236}">
                <a16:creationId xmlns:a16="http://schemas.microsoft.com/office/drawing/2014/main" id="{F1F8F66E-F025-BC77-18B9-5A40950E22D1}"/>
              </a:ext>
            </a:extLst>
          </p:cNvPr>
          <p:cNvPicPr>
            <a:picLocks noChangeAspect="1"/>
          </p:cNvPicPr>
          <p:nvPr/>
        </p:nvPicPr>
        <p:blipFill>
          <a:blip r:embed="rId2"/>
          <a:srcRect l="22486" b="50000"/>
          <a:stretch>
            <a:fillRect/>
          </a:stretch>
        </p:blipFill>
        <p:spPr>
          <a:xfrm>
            <a:off x="0" y="2189750"/>
            <a:ext cx="6948790" cy="4668249"/>
          </a:xfrm>
          <a:prstGeom prst="rect">
            <a:avLst/>
          </a:prstGeom>
          <a:noFill/>
          <a:ln cap="flat">
            <a:noFill/>
          </a:ln>
        </p:spPr>
      </p:pic>
      <p:pic>
        <p:nvPicPr>
          <p:cNvPr id="4" name="Picture 2">
            <a:extLst>
              <a:ext uri="{FF2B5EF4-FFF2-40B4-BE49-F238E27FC236}">
                <a16:creationId xmlns:a16="http://schemas.microsoft.com/office/drawing/2014/main" id="{5EBF392D-7CE8-186E-E4C9-C987C89FAAB3}"/>
              </a:ext>
            </a:extLst>
          </p:cNvPr>
          <p:cNvPicPr>
            <a:picLocks noChangeAspect="1"/>
          </p:cNvPicPr>
          <p:nvPr/>
        </p:nvPicPr>
        <p:blipFill>
          <a:blip r:embed="rId3"/>
          <a:srcRect/>
          <a:stretch>
            <a:fillRect/>
          </a:stretch>
        </p:blipFill>
        <p:spPr>
          <a:xfrm>
            <a:off x="128336" y="5489262"/>
            <a:ext cx="2983833" cy="1214999"/>
          </a:xfrm>
          <a:prstGeom prst="rect">
            <a:avLst/>
          </a:prstGeom>
          <a:noFill/>
          <a:ln cap="flat">
            <a:noFill/>
          </a:ln>
        </p:spPr>
      </p:pic>
    </p:spTree>
    <p:extLst>
      <p:ext uri="{BB962C8B-B14F-4D97-AF65-F5344CB8AC3E}">
        <p14:creationId xmlns:p14="http://schemas.microsoft.com/office/powerpoint/2010/main" val="294035589"/>
      </p:ext>
    </p:extLst>
  </p:cSld>
  <p:clrMapOvr>
    <a:masterClrMapping/>
  </p:clrMapOvr>
  <p:transition spd="med">
    <p:fade/>
  </p:transition>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3_Slide with Sub title">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0F5571C5-AE7F-EF72-3CD1-C5C86DA730CF}"/>
              </a:ext>
            </a:extLst>
          </p:cNvPr>
          <p:cNvSpPr/>
          <p:nvPr/>
        </p:nvSpPr>
        <p:spPr>
          <a:xfrm>
            <a:off x="0" y="0"/>
            <a:ext cx="12191996" cy="6858000"/>
          </a:xfrm>
          <a:prstGeom prst="rect">
            <a:avLst/>
          </a:prstGeom>
          <a:solidFill>
            <a:srgbClr val="F5F8F9"/>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a:solidFill>
                <a:srgbClr val="191446"/>
              </a:solidFill>
              <a:uFillTx/>
              <a:latin typeface="Calibri"/>
            </a:endParaRPr>
          </a:p>
        </p:txBody>
      </p:sp>
      <p:sp>
        <p:nvSpPr>
          <p:cNvPr id="3" name="Text Placeholder 6">
            <a:extLst>
              <a:ext uri="{FF2B5EF4-FFF2-40B4-BE49-F238E27FC236}">
                <a16:creationId xmlns:a16="http://schemas.microsoft.com/office/drawing/2014/main" id="{03524E3E-9DEE-AD28-23C4-D51B3181D44D}"/>
              </a:ext>
            </a:extLst>
          </p:cNvPr>
          <p:cNvSpPr txBox="1">
            <a:spLocks noGrp="1"/>
          </p:cNvSpPr>
          <p:nvPr>
            <p:ph type="body" sz="quarter" idx="4294967295"/>
          </p:nvPr>
        </p:nvSpPr>
        <p:spPr>
          <a:xfrm>
            <a:off x="0" y="475"/>
            <a:ext cx="12191996" cy="1073597"/>
          </a:xfrm>
          <a:prstGeom prst="rect">
            <a:avLst/>
          </a:prstGeom>
          <a:noFill/>
          <a:ln>
            <a:noFill/>
          </a:ln>
        </p:spPr>
        <p:txBody>
          <a:bodyPr vert="horz" wrap="square" lIns="359999" tIns="431999" rIns="719998" bIns="0" anchor="t" anchorCtr="0" compatLnSpc="1">
            <a:noAutofit/>
          </a:bodyPr>
          <a:lstStyle>
            <a:lvl1pPr marL="0" marR="0" lvl="0" indent="0" defTabSz="609584" fontAlgn="auto">
              <a:lnSpc>
                <a:spcPct val="100000"/>
              </a:lnSpc>
              <a:spcBef>
                <a:spcPts val="800"/>
              </a:spcBef>
              <a:spcAft>
                <a:spcPts val="0"/>
              </a:spcAft>
              <a:buNone/>
              <a:tabLst/>
              <a:defRPr lang="en-GB" sz="3200" b="0" i="0" u="none" strike="noStrike" cap="none" spc="0" baseline="0">
                <a:solidFill>
                  <a:srgbClr val="191446"/>
                </a:solidFill>
                <a:uFillTx/>
                <a:latin typeface="Cambria"/>
              </a:defRPr>
            </a:lvl1pPr>
          </a:lstStyle>
          <a:p>
            <a:pPr lvl="0"/>
            <a:r>
              <a:rPr lang="en-GB"/>
              <a:t>Heading</a:t>
            </a:r>
            <a:endParaRPr lang="en-US"/>
          </a:p>
        </p:txBody>
      </p:sp>
      <p:pic>
        <p:nvPicPr>
          <p:cNvPr id="4" name="Picture 6">
            <a:extLst>
              <a:ext uri="{FF2B5EF4-FFF2-40B4-BE49-F238E27FC236}">
                <a16:creationId xmlns:a16="http://schemas.microsoft.com/office/drawing/2014/main" id="{699E78DE-3917-924D-AA8D-02CB91BEF4A3}"/>
              </a:ext>
            </a:extLst>
          </p:cNvPr>
          <p:cNvPicPr>
            <a:picLocks noChangeAspect="1"/>
          </p:cNvPicPr>
          <p:nvPr/>
        </p:nvPicPr>
        <p:blipFill>
          <a:blip r:embed="rId2"/>
          <a:srcRect t="66316" r="27566"/>
          <a:stretch>
            <a:fillRect/>
          </a:stretch>
        </p:blipFill>
        <p:spPr>
          <a:xfrm>
            <a:off x="7970678" y="0"/>
            <a:ext cx="4221318" cy="2310067"/>
          </a:xfrm>
          <a:prstGeom prst="rect">
            <a:avLst/>
          </a:prstGeom>
          <a:noFill/>
          <a:ln cap="flat">
            <a:noFill/>
          </a:ln>
        </p:spPr>
      </p:pic>
      <p:pic>
        <p:nvPicPr>
          <p:cNvPr id="5" name="Picture 7">
            <a:extLst>
              <a:ext uri="{FF2B5EF4-FFF2-40B4-BE49-F238E27FC236}">
                <a16:creationId xmlns:a16="http://schemas.microsoft.com/office/drawing/2014/main" id="{1F2E1BD1-66E8-5CFC-6EC6-B94DE459D4E7}"/>
              </a:ext>
            </a:extLst>
          </p:cNvPr>
          <p:cNvPicPr>
            <a:picLocks noChangeAspect="1"/>
          </p:cNvPicPr>
          <p:nvPr/>
        </p:nvPicPr>
        <p:blipFill>
          <a:blip r:embed="rId3"/>
          <a:srcRect l="16061" b="67534"/>
          <a:stretch>
            <a:fillRect/>
          </a:stretch>
        </p:blipFill>
        <p:spPr>
          <a:xfrm>
            <a:off x="2117558" y="4198805"/>
            <a:ext cx="6601327" cy="2659194"/>
          </a:xfrm>
          <a:prstGeom prst="rect">
            <a:avLst/>
          </a:prstGeom>
          <a:noFill/>
          <a:ln cap="flat">
            <a:noFill/>
          </a:ln>
        </p:spPr>
      </p:pic>
    </p:spTree>
    <p:extLst>
      <p:ext uri="{BB962C8B-B14F-4D97-AF65-F5344CB8AC3E}">
        <p14:creationId xmlns:p14="http://schemas.microsoft.com/office/powerpoint/2010/main" val="2749849490"/>
      </p:ext>
    </p:extLst>
  </p:cSld>
  <p:clrMapOvr>
    <a:masterClrMapping/>
  </p:clrMapOvr>
  <p:transition spd="med">
    <p:fade/>
  </p:transition>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1_Slide with Sub title">
    <p:spTree>
      <p:nvGrpSpPr>
        <p:cNvPr id="1" name=""/>
        <p:cNvGrpSpPr/>
        <p:nvPr/>
      </p:nvGrpSpPr>
      <p:grpSpPr>
        <a:xfrm>
          <a:off x="0" y="0"/>
          <a:ext cx="0" cy="0"/>
          <a:chOff x="0" y="0"/>
          <a:chExt cx="0" cy="0"/>
        </a:xfrm>
      </p:grpSpPr>
      <p:sp>
        <p:nvSpPr>
          <p:cNvPr id="2" name="Text Placeholder 4">
            <a:extLst>
              <a:ext uri="{FF2B5EF4-FFF2-40B4-BE49-F238E27FC236}">
                <a16:creationId xmlns:a16="http://schemas.microsoft.com/office/drawing/2014/main" id="{297E1939-99FB-9792-C85E-569DF8889084}"/>
              </a:ext>
            </a:extLst>
          </p:cNvPr>
          <p:cNvSpPr txBox="1">
            <a:spLocks noGrp="1"/>
          </p:cNvSpPr>
          <p:nvPr>
            <p:ph type="body" sz="quarter" idx="4294967295"/>
          </p:nvPr>
        </p:nvSpPr>
        <p:spPr>
          <a:xfrm>
            <a:off x="0" y="0"/>
            <a:ext cx="12191996" cy="992718"/>
          </a:xfrm>
          <a:prstGeom prst="rect">
            <a:avLst/>
          </a:prstGeom>
          <a:noFill/>
          <a:ln>
            <a:noFill/>
          </a:ln>
        </p:spPr>
        <p:txBody>
          <a:bodyPr vert="horz" wrap="square" lIns="359999" tIns="431999" rIns="719998" bIns="0" anchor="t" anchorCtr="0" compatLnSpc="1">
            <a:noAutofit/>
          </a:bodyPr>
          <a:lstStyle>
            <a:lvl1pPr marL="0" marR="0" lvl="0" indent="0" defTabSz="609566" fontAlgn="auto">
              <a:lnSpc>
                <a:spcPct val="100000"/>
              </a:lnSpc>
              <a:spcBef>
                <a:spcPts val="800"/>
              </a:spcBef>
              <a:spcAft>
                <a:spcPts val="0"/>
              </a:spcAft>
              <a:buNone/>
              <a:tabLst/>
              <a:defRPr lang="en-GB" sz="3200" b="0" i="0" u="none" strike="noStrike" cap="none" spc="0" baseline="0">
                <a:solidFill>
                  <a:srgbClr val="191446"/>
                </a:solidFill>
                <a:uFillTx/>
                <a:latin typeface="Cambria"/>
              </a:defRPr>
            </a:lvl1pPr>
          </a:lstStyle>
          <a:p>
            <a:pPr lvl="0"/>
            <a:r>
              <a:rPr lang="en-GB"/>
              <a:t>Heading</a:t>
            </a:r>
            <a:endParaRPr lang="en-US"/>
          </a:p>
        </p:txBody>
      </p:sp>
      <p:sp>
        <p:nvSpPr>
          <p:cNvPr id="3" name="Text Placeholder 6">
            <a:extLst>
              <a:ext uri="{FF2B5EF4-FFF2-40B4-BE49-F238E27FC236}">
                <a16:creationId xmlns:a16="http://schemas.microsoft.com/office/drawing/2014/main" id="{DD1796A6-ABA7-B008-D923-CC3243CE2160}"/>
              </a:ext>
            </a:extLst>
          </p:cNvPr>
          <p:cNvSpPr txBox="1">
            <a:spLocks noGrp="1"/>
          </p:cNvSpPr>
          <p:nvPr>
            <p:ph type="body" sz="quarter" idx="4294967295"/>
          </p:nvPr>
        </p:nvSpPr>
        <p:spPr>
          <a:xfrm>
            <a:off x="0" y="992032"/>
            <a:ext cx="12191996" cy="1152857"/>
          </a:xfrm>
          <a:prstGeom prst="rect">
            <a:avLst/>
          </a:prstGeom>
          <a:noFill/>
          <a:ln>
            <a:noFill/>
          </a:ln>
        </p:spPr>
        <p:txBody>
          <a:bodyPr vert="horz" wrap="square" lIns="359999" tIns="359999" rIns="359999" bIns="0" anchor="t" anchorCtr="0" compatLnSpc="1">
            <a:noAutofit/>
          </a:bodyPr>
          <a:lstStyle>
            <a:lvl1pPr marL="0" marR="0" lvl="0" indent="0" defTabSz="609566" fontAlgn="auto">
              <a:lnSpc>
                <a:spcPct val="100000"/>
              </a:lnSpc>
              <a:spcBef>
                <a:spcPts val="400"/>
              </a:spcBef>
              <a:spcAft>
                <a:spcPts val="665"/>
              </a:spcAft>
              <a:buNone/>
              <a:tabLst/>
              <a:defRPr lang="en-GB" sz="1867" b="1" i="0" u="none" strike="noStrike" cap="none" spc="0" baseline="0">
                <a:solidFill>
                  <a:srgbClr val="191446"/>
                </a:solidFill>
                <a:uFillTx/>
                <a:latin typeface="Calibri"/>
              </a:defRPr>
            </a:lvl1pPr>
          </a:lstStyle>
          <a:p>
            <a:pPr lvl="0"/>
            <a:r>
              <a:rPr lang="en-GB"/>
              <a:t>Subhead</a:t>
            </a:r>
            <a:endParaRPr lang="en-US"/>
          </a:p>
        </p:txBody>
      </p:sp>
      <p:sp>
        <p:nvSpPr>
          <p:cNvPr id="4" name="Text Placeholder 11">
            <a:extLst>
              <a:ext uri="{FF2B5EF4-FFF2-40B4-BE49-F238E27FC236}">
                <a16:creationId xmlns:a16="http://schemas.microsoft.com/office/drawing/2014/main" id="{170322D0-00DD-8748-EBFD-A14F56A05259}"/>
              </a:ext>
            </a:extLst>
          </p:cNvPr>
          <p:cNvSpPr txBox="1">
            <a:spLocks noGrp="1"/>
          </p:cNvSpPr>
          <p:nvPr>
            <p:ph type="body" sz="quarter" idx="4294967295"/>
          </p:nvPr>
        </p:nvSpPr>
        <p:spPr>
          <a:xfrm>
            <a:off x="0" y="2144889"/>
            <a:ext cx="12191996" cy="2190042"/>
          </a:xfrm>
          <a:prstGeom prst="rect">
            <a:avLst/>
          </a:prstGeom>
          <a:noFill/>
          <a:ln>
            <a:noFill/>
          </a:ln>
        </p:spPr>
        <p:txBody>
          <a:bodyPr vert="horz" wrap="square" lIns="359999" tIns="359999" rIns="359999" bIns="0" anchor="t" anchorCtr="0" compatLnSpc="1">
            <a:noAutofit/>
          </a:bodyPr>
          <a:lstStyle>
            <a:lvl1pPr marL="239984" marR="0" lvl="0" indent="-239984" defTabSz="609566" fontAlgn="auto">
              <a:lnSpc>
                <a:spcPct val="100000"/>
              </a:lnSpc>
              <a:spcAft>
                <a:spcPts val="0"/>
              </a:spcAft>
              <a:buSzPct val="100000"/>
              <a:buFont typeface="Arial"/>
              <a:tabLst/>
              <a:defRPr lang="en-GB" sz="1867" b="0" i="0" u="none" strike="noStrike" cap="none" spc="0" baseline="0">
                <a:solidFill>
                  <a:srgbClr val="3C3C3B"/>
                </a:solidFill>
                <a:uFillTx/>
                <a:latin typeface="Calibri"/>
              </a:defRPr>
            </a:lvl1pPr>
            <a:lvl2pPr marL="239984" marR="0" lvl="0" indent="-239984" defTabSz="609566" fontAlgn="auto">
              <a:lnSpc>
                <a:spcPct val="100000"/>
              </a:lnSpc>
              <a:spcBef>
                <a:spcPts val="1000"/>
              </a:spcBef>
              <a:spcAft>
                <a:spcPts val="0"/>
              </a:spcAft>
              <a:buSzPct val="100000"/>
              <a:buFont typeface="Arial"/>
              <a:tabLst/>
              <a:defRPr lang="en-GB" sz="1867" b="0" i="0" u="none" strike="noStrike" cap="none" spc="0" baseline="0">
                <a:solidFill>
                  <a:srgbClr val="3C3C3B"/>
                </a:solidFill>
                <a:uFillTx/>
                <a:latin typeface="Calibri"/>
              </a:defRPr>
            </a:lvl2pPr>
            <a:lvl3pPr marL="239984" marR="0" lvl="0" indent="-239984" defTabSz="609566" fontAlgn="auto">
              <a:lnSpc>
                <a:spcPct val="100000"/>
              </a:lnSpc>
              <a:spcBef>
                <a:spcPts val="1000"/>
              </a:spcBef>
              <a:spcAft>
                <a:spcPts val="0"/>
              </a:spcAft>
              <a:buSzPct val="100000"/>
              <a:buFont typeface="Arial"/>
              <a:tabLst/>
              <a:defRPr lang="en-GB" sz="1867" b="0" i="0" u="none" strike="noStrike" cap="none" spc="0" baseline="0">
                <a:solidFill>
                  <a:srgbClr val="3C3C3B"/>
                </a:solidFill>
                <a:uFillTx/>
                <a:latin typeface="Calibri"/>
              </a:defRPr>
            </a:lvl3pPr>
          </a:lstStyle>
          <a:p>
            <a:pPr lvl="0"/>
            <a:r>
              <a:rPr lang="en-GB"/>
              <a:t>Bullet point </a:t>
            </a:r>
          </a:p>
          <a:p>
            <a:pPr lvl="0"/>
            <a:r>
              <a:rPr lang="en-GB"/>
              <a:t>80% Black </a:t>
            </a:r>
          </a:p>
          <a:p>
            <a:pPr lvl="0"/>
            <a:r>
              <a:rPr lang="en-GB"/>
              <a:t>14 point Calibri</a:t>
            </a:r>
          </a:p>
        </p:txBody>
      </p:sp>
    </p:spTree>
    <p:extLst>
      <p:ext uri="{BB962C8B-B14F-4D97-AF65-F5344CB8AC3E}">
        <p14:creationId xmlns:p14="http://schemas.microsoft.com/office/powerpoint/2010/main" val="3182827323"/>
      </p:ext>
    </p:extLst>
  </p:cSld>
  <p:clrMapOvr>
    <a:masterClrMapping/>
  </p:clrMapOvr>
  <p:transition spd="med">
    <p:fade/>
  </p:transition>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1_Title Slide">
    <p:spTree>
      <p:nvGrpSpPr>
        <p:cNvPr id="1" name=""/>
        <p:cNvGrpSpPr/>
        <p:nvPr/>
      </p:nvGrpSpPr>
      <p:grpSpPr>
        <a:xfrm>
          <a:off x="0" y="0"/>
          <a:ext cx="0" cy="0"/>
          <a:chOff x="0" y="0"/>
          <a:chExt cx="0" cy="0"/>
        </a:xfrm>
      </p:grpSpPr>
      <p:sp>
        <p:nvSpPr>
          <p:cNvPr id="2" name="Text Placeholder 6">
            <a:extLst>
              <a:ext uri="{FF2B5EF4-FFF2-40B4-BE49-F238E27FC236}">
                <a16:creationId xmlns:a16="http://schemas.microsoft.com/office/drawing/2014/main" id="{0BA0B900-87F2-817C-B940-24EC23FBCB29}"/>
              </a:ext>
            </a:extLst>
          </p:cNvPr>
          <p:cNvSpPr txBox="1">
            <a:spLocks noGrp="1"/>
          </p:cNvSpPr>
          <p:nvPr>
            <p:ph type="body" sz="quarter" idx="4294967295"/>
          </p:nvPr>
        </p:nvSpPr>
        <p:spPr>
          <a:xfrm>
            <a:off x="0" y="475"/>
            <a:ext cx="12191996" cy="1073597"/>
          </a:xfrm>
          <a:prstGeom prst="rect">
            <a:avLst/>
          </a:prstGeom>
          <a:noFill/>
          <a:ln>
            <a:noFill/>
          </a:ln>
        </p:spPr>
        <p:txBody>
          <a:bodyPr vert="horz" wrap="square" lIns="359999" tIns="431999" rIns="719998" bIns="0" anchor="t" anchorCtr="0" compatLnSpc="1">
            <a:noAutofit/>
          </a:bodyPr>
          <a:lstStyle>
            <a:lvl1pPr marL="0" marR="0" lvl="0" indent="0" defTabSz="609566" fontAlgn="auto">
              <a:lnSpc>
                <a:spcPct val="100000"/>
              </a:lnSpc>
              <a:spcBef>
                <a:spcPts val="800"/>
              </a:spcBef>
              <a:spcAft>
                <a:spcPts val="0"/>
              </a:spcAft>
              <a:buNone/>
              <a:tabLst/>
              <a:defRPr lang="en-GB" sz="3200" b="0" i="0" u="none" strike="noStrike" cap="none" spc="0" baseline="0">
                <a:solidFill>
                  <a:srgbClr val="191446"/>
                </a:solidFill>
                <a:uFillTx/>
                <a:latin typeface="Cambria"/>
              </a:defRPr>
            </a:lvl1pPr>
          </a:lstStyle>
          <a:p>
            <a:pPr lvl="0"/>
            <a:r>
              <a:rPr lang="en-GB"/>
              <a:t>Heading</a:t>
            </a:r>
            <a:endParaRPr lang="en-US"/>
          </a:p>
        </p:txBody>
      </p:sp>
    </p:spTree>
    <p:extLst>
      <p:ext uri="{BB962C8B-B14F-4D97-AF65-F5344CB8AC3E}">
        <p14:creationId xmlns:p14="http://schemas.microsoft.com/office/powerpoint/2010/main" val="3549127201"/>
      </p:ext>
    </p:extLst>
  </p:cSld>
  <p:clrMapOvr>
    <a:masterClrMapping/>
  </p:clrMapOvr>
  <p:transition spd="med">
    <p:fade/>
  </p:transition>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91E8331-FE68-4815-F6EA-AA7C8D99759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8A7DB10-73C7-69B4-D946-A870AB8DB95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9B7C55-EE55-BF04-F53A-6F3647E908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9462A22-CF19-44D3-98DB-95595F70A715}" type="datetimeFigureOut">
              <a:rPr lang="en-US" smtClean="0"/>
              <a:t>11/21/2024</a:t>
            </a:fld>
            <a:endParaRPr lang="en-US"/>
          </a:p>
        </p:txBody>
      </p:sp>
      <p:sp>
        <p:nvSpPr>
          <p:cNvPr id="5" name="Footer Placeholder 4">
            <a:extLst>
              <a:ext uri="{FF2B5EF4-FFF2-40B4-BE49-F238E27FC236}">
                <a16:creationId xmlns:a16="http://schemas.microsoft.com/office/drawing/2014/main" id="{D31AC7F1-896B-42E7-53B2-C50FF93F46D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A7FE4ECC-CECD-4B10-E719-08912E8DB35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4BFFAAE-36D9-449F-A04E-D16AD8C2759F}" type="slidenum">
              <a:rPr lang="en-US" smtClean="0"/>
              <a:t>‹#›</a:t>
            </a:fld>
            <a:endParaRPr lang="en-US"/>
          </a:p>
        </p:txBody>
      </p:sp>
    </p:spTree>
    <p:extLst>
      <p:ext uri="{BB962C8B-B14F-4D97-AF65-F5344CB8AC3E}">
        <p14:creationId xmlns:p14="http://schemas.microsoft.com/office/powerpoint/2010/main" val="16730294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6.jpe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3.xml"/><Relationship Id="rId5" Type="http://schemas.openxmlformats.org/officeDocument/2006/relationships/image" Target="../media/image10.sv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8" Type="http://schemas.openxmlformats.org/officeDocument/2006/relationships/image" Target="../media/image17.jpeg"/><Relationship Id="rId13" Type="http://schemas.openxmlformats.org/officeDocument/2006/relationships/image" Target="../media/image22.png"/><Relationship Id="rId18" Type="http://schemas.openxmlformats.org/officeDocument/2006/relationships/image" Target="../media/image27.sv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svg"/><Relationship Id="rId17" Type="http://schemas.openxmlformats.org/officeDocument/2006/relationships/image" Target="../media/image26.png"/><Relationship Id="rId2" Type="http://schemas.openxmlformats.org/officeDocument/2006/relationships/image" Target="../media/image11.png"/><Relationship Id="rId16" Type="http://schemas.openxmlformats.org/officeDocument/2006/relationships/image" Target="../media/image25.svg"/><Relationship Id="rId1" Type="http://schemas.openxmlformats.org/officeDocument/2006/relationships/slideLayout" Target="../slideLayouts/slideLayout14.xml"/><Relationship Id="rId6" Type="http://schemas.openxmlformats.org/officeDocument/2006/relationships/image" Target="../media/image15.jpeg"/><Relationship Id="rId11" Type="http://schemas.openxmlformats.org/officeDocument/2006/relationships/image" Target="../media/image20.png"/><Relationship Id="rId5" Type="http://schemas.openxmlformats.org/officeDocument/2006/relationships/image" Target="../media/image14.png"/><Relationship Id="rId15" Type="http://schemas.openxmlformats.org/officeDocument/2006/relationships/image" Target="../media/image2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 Id="rId14" Type="http://schemas.openxmlformats.org/officeDocument/2006/relationships/image" Target="../media/image23.svg"/></Relationships>
</file>

<file path=ppt/slides/_rels/slide5.xml.rels><?xml version="1.0" encoding="UTF-8" standalone="yes"?>
<Relationships xmlns="http://schemas.openxmlformats.org/package/2006/relationships"><Relationship Id="rId8" Type="http://schemas.openxmlformats.org/officeDocument/2006/relationships/image" Target="../media/image32.jpeg"/><Relationship Id="rId13" Type="http://schemas.openxmlformats.org/officeDocument/2006/relationships/image" Target="../media/image36.svg"/><Relationship Id="rId3" Type="http://schemas.openxmlformats.org/officeDocument/2006/relationships/image" Target="../media/image8.png"/><Relationship Id="rId7" Type="http://schemas.openxmlformats.org/officeDocument/2006/relationships/image" Target="../media/image31.svg"/><Relationship Id="rId12" Type="http://schemas.openxmlformats.org/officeDocument/2006/relationships/image" Target="../media/image35.png"/><Relationship Id="rId2" Type="http://schemas.openxmlformats.org/officeDocument/2006/relationships/notesSlide" Target="../notesSlides/notesSlide3.xml"/><Relationship Id="rId1" Type="http://schemas.openxmlformats.org/officeDocument/2006/relationships/slideLayout" Target="../slideLayouts/slideLayout15.xml"/><Relationship Id="rId6" Type="http://schemas.openxmlformats.org/officeDocument/2006/relationships/image" Target="../media/image30.png"/><Relationship Id="rId11" Type="http://schemas.openxmlformats.org/officeDocument/2006/relationships/image" Target="../media/image12.png"/><Relationship Id="rId5" Type="http://schemas.openxmlformats.org/officeDocument/2006/relationships/image" Target="../media/image29.svg"/><Relationship Id="rId15" Type="http://schemas.openxmlformats.org/officeDocument/2006/relationships/image" Target="../media/image1.png"/><Relationship Id="rId10" Type="http://schemas.openxmlformats.org/officeDocument/2006/relationships/image" Target="../media/image34.jpeg"/><Relationship Id="rId4" Type="http://schemas.openxmlformats.org/officeDocument/2006/relationships/image" Target="../media/image28.png"/><Relationship Id="rId9" Type="http://schemas.openxmlformats.org/officeDocument/2006/relationships/image" Target="../media/image33.jpeg"/><Relationship Id="rId14" Type="http://schemas.openxmlformats.org/officeDocument/2006/relationships/image" Target="../media/image37.png"/></Relationships>
</file>

<file path=ppt/slides/_rels/slide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8" Type="http://schemas.openxmlformats.org/officeDocument/2006/relationships/image" Target="../media/image44.svg"/><Relationship Id="rId13" Type="http://schemas.openxmlformats.org/officeDocument/2006/relationships/image" Target="../media/image49.png"/><Relationship Id="rId3" Type="http://schemas.openxmlformats.org/officeDocument/2006/relationships/image" Target="../media/image39.jpeg"/><Relationship Id="rId7" Type="http://schemas.openxmlformats.org/officeDocument/2006/relationships/image" Target="../media/image43.png"/><Relationship Id="rId12" Type="http://schemas.openxmlformats.org/officeDocument/2006/relationships/image" Target="../media/image48.svg"/><Relationship Id="rId2" Type="http://schemas.openxmlformats.org/officeDocument/2006/relationships/notesSlide" Target="../notesSlides/notesSlide5.xml"/><Relationship Id="rId16" Type="http://schemas.openxmlformats.org/officeDocument/2006/relationships/image" Target="../media/image52.svg"/><Relationship Id="rId1" Type="http://schemas.openxmlformats.org/officeDocument/2006/relationships/slideLayout" Target="../slideLayouts/slideLayout12.xml"/><Relationship Id="rId6" Type="http://schemas.openxmlformats.org/officeDocument/2006/relationships/image" Target="../media/image42.svg"/><Relationship Id="rId11" Type="http://schemas.openxmlformats.org/officeDocument/2006/relationships/image" Target="../media/image47.png"/><Relationship Id="rId5" Type="http://schemas.openxmlformats.org/officeDocument/2006/relationships/image" Target="../media/image41.png"/><Relationship Id="rId15" Type="http://schemas.openxmlformats.org/officeDocument/2006/relationships/image" Target="../media/image51.png"/><Relationship Id="rId10" Type="http://schemas.openxmlformats.org/officeDocument/2006/relationships/image" Target="../media/image46.svg"/><Relationship Id="rId4" Type="http://schemas.openxmlformats.org/officeDocument/2006/relationships/image" Target="../media/image40.png"/><Relationship Id="rId9" Type="http://schemas.openxmlformats.org/officeDocument/2006/relationships/image" Target="../media/image45.png"/><Relationship Id="rId14" Type="http://schemas.openxmlformats.org/officeDocument/2006/relationships/image" Target="../media/image50.svg"/></Relationships>
</file>

<file path=ppt/slides/_rels/slide8.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53.jpeg"/><Relationship Id="rId7" Type="http://schemas.openxmlformats.org/officeDocument/2006/relationships/image" Target="../media/image57.jpeg"/><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9.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59.png"/><Relationship Id="rId7" Type="http://schemas.openxmlformats.org/officeDocument/2006/relationships/image" Target="../media/image62.svg"/><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image" Target="../media/image61.png"/><Relationship Id="rId5" Type="http://schemas.openxmlformats.org/officeDocument/2006/relationships/image" Target="../media/image8.png"/><Relationship Id="rId4" Type="http://schemas.openxmlformats.org/officeDocument/2006/relationships/image" Target="../media/image60.png"/></Relationships>
</file>

<file path=ppt/slides/_rels/slide1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
            <a:extLst>
              <a:ext uri="{FF2B5EF4-FFF2-40B4-BE49-F238E27FC236}">
                <a16:creationId xmlns:a16="http://schemas.microsoft.com/office/drawing/2014/main" id="{DA1BC183-173B-B86E-03C4-B54371DB056D}"/>
              </a:ext>
            </a:extLst>
          </p:cNvPr>
          <p:cNvSpPr txBox="1"/>
          <p:nvPr/>
        </p:nvSpPr>
        <p:spPr>
          <a:xfrm>
            <a:off x="7282546" y="5177945"/>
            <a:ext cx="3515227" cy="584777"/>
          </a:xfrm>
          <a:prstGeom prst="rect">
            <a:avLst/>
          </a:prstGeom>
          <a:noFill/>
          <a:ln cap="flat">
            <a:noFill/>
          </a:ln>
        </p:spPr>
        <p:txBody>
          <a:bodyPr vert="horz" wrap="square" lIns="91440" tIns="45720" rIns="91440" bIns="45720" anchor="t" anchorCtr="0" compatLnSpc="1">
            <a:spAutoFit/>
          </a:bodyPr>
          <a:lstStyle/>
          <a:p>
            <a:pPr marL="0" marR="0" lvl="0" indent="0" algn="l" defTabSz="914372"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600" b="0" i="0" u="none" strike="noStrike" kern="1200" cap="none" spc="0" baseline="0">
                <a:solidFill>
                  <a:srgbClr val="120A44"/>
                </a:solidFill>
                <a:uFillTx/>
                <a:latin typeface="Poppins"/>
                <a:cs typeface="Poppins"/>
              </a:rPr>
              <a:t>Paul Stark</a:t>
            </a:r>
          </a:p>
          <a:p>
            <a:pPr marL="0" marR="0" lvl="0" indent="0" algn="l" defTabSz="914372"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600" b="0" i="0" u="none" strike="noStrike" kern="1200" cap="none" spc="0" baseline="0">
                <a:solidFill>
                  <a:srgbClr val="120A44"/>
                </a:solidFill>
                <a:uFillTx/>
                <a:latin typeface="Poppins"/>
                <a:cs typeface="Poppins"/>
              </a:rPr>
              <a:t>VP Sales North America</a:t>
            </a:r>
          </a:p>
        </p:txBody>
      </p:sp>
      <p:grpSp>
        <p:nvGrpSpPr>
          <p:cNvPr id="3" name="Group 7">
            <a:extLst>
              <a:ext uri="{FF2B5EF4-FFF2-40B4-BE49-F238E27FC236}">
                <a16:creationId xmlns:a16="http://schemas.microsoft.com/office/drawing/2014/main" id="{D19306CC-F5BD-3364-2A65-C507B239D06F}"/>
              </a:ext>
            </a:extLst>
          </p:cNvPr>
          <p:cNvGrpSpPr/>
          <p:nvPr/>
        </p:nvGrpSpPr>
        <p:grpSpPr>
          <a:xfrm>
            <a:off x="561523" y="1027044"/>
            <a:ext cx="5823777" cy="3097832"/>
            <a:chOff x="561523" y="1027044"/>
            <a:chExt cx="5823777" cy="3097832"/>
          </a:xfrm>
        </p:grpSpPr>
        <p:sp>
          <p:nvSpPr>
            <p:cNvPr id="4" name="TextBox 2">
              <a:extLst>
                <a:ext uri="{FF2B5EF4-FFF2-40B4-BE49-F238E27FC236}">
                  <a16:creationId xmlns:a16="http://schemas.microsoft.com/office/drawing/2014/main" id="{1EB23D0A-C3CC-3342-978D-CC642119CFF9}"/>
                </a:ext>
              </a:extLst>
            </p:cNvPr>
            <p:cNvSpPr txBox="1"/>
            <p:nvPr/>
          </p:nvSpPr>
          <p:spPr>
            <a:xfrm>
              <a:off x="561523" y="2093555"/>
              <a:ext cx="4397139" cy="2031321"/>
            </a:xfrm>
            <a:prstGeom prst="rect">
              <a:avLst/>
            </a:prstGeom>
            <a:noFill/>
            <a:ln cap="flat">
              <a:noFill/>
            </a:ln>
          </p:spPr>
          <p:txBody>
            <a:bodyPr vert="horz" wrap="square" lIns="91440" tIns="45720" rIns="91440" bIns="45720" anchor="t" anchorCtr="0" compatLnSpc="1">
              <a:spAutoFit/>
            </a:bodyPr>
            <a:lstStyle/>
            <a:p>
              <a:pPr marL="0" marR="0" lvl="0" indent="0" algn="l" defTabSz="914372"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1" i="0" u="none" strike="noStrike" kern="1200" cap="none" spc="0" baseline="0">
                <a:solidFill>
                  <a:srgbClr val="120A44"/>
                </a:solidFill>
                <a:uFillTx/>
                <a:latin typeface="Poppins" pitchFamily="2"/>
                <a:cs typeface="Poppins" pitchFamily="2"/>
              </a:endParaRPr>
            </a:p>
            <a:p>
              <a:pPr marL="0" marR="0" lvl="0" indent="0" algn="l" defTabSz="914372"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000" b="0" i="0" u="none" strike="noStrike" kern="1200" cap="none" spc="0" baseline="0">
                  <a:solidFill>
                    <a:srgbClr val="120A44"/>
                  </a:solidFill>
                  <a:uFillTx/>
                  <a:latin typeface="Poppins" pitchFamily="2"/>
                  <a:cs typeface="Poppins" pitchFamily="2"/>
                </a:rPr>
                <a:t>Managing the retention &amp; digital preservation of long-term records in Microsoft 365</a:t>
              </a:r>
            </a:p>
            <a:p>
              <a:pPr marL="0" marR="0" lvl="0" indent="0" algn="l" defTabSz="914372"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600" b="0" i="0" u="none" strike="noStrike" kern="1200" cap="none" spc="0" baseline="0">
                <a:solidFill>
                  <a:srgbClr val="120A44"/>
                </a:solidFill>
                <a:uFillTx/>
                <a:latin typeface="Poppins"/>
                <a:ea typeface="Calibri"/>
                <a:cs typeface="Calibri"/>
              </a:endParaRPr>
            </a:p>
            <a:p>
              <a:pPr marL="0" marR="0" lvl="0" indent="0" algn="l" defTabSz="914372"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600" b="0" i="0" u="none" strike="noStrike" kern="1200" cap="none" spc="0" baseline="0">
                  <a:solidFill>
                    <a:srgbClr val="120A44"/>
                  </a:solidFill>
                  <a:uFillTx/>
                  <a:latin typeface="Poppins"/>
                  <a:ea typeface="Calibri"/>
                  <a:cs typeface="Calibri"/>
                </a:rPr>
                <a:t>Best Practice</a:t>
              </a:r>
              <a:endParaRPr lang="en-US" sz="1600" b="0" i="0" u="none" strike="noStrike" kern="1200" cap="none" spc="0" baseline="0">
                <a:solidFill>
                  <a:srgbClr val="120A44"/>
                </a:solidFill>
                <a:uFillTx/>
                <a:latin typeface="Poppins" pitchFamily="2"/>
                <a:ea typeface="Calibri"/>
                <a:cs typeface="Calibri"/>
              </a:endParaRPr>
            </a:p>
            <a:p>
              <a:pPr marL="0" marR="0" lvl="0" indent="0" algn="l" defTabSz="914372"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600" b="1" i="0" u="none" strike="noStrike" kern="1200" cap="none" spc="0" baseline="0">
                <a:solidFill>
                  <a:srgbClr val="120A44"/>
                </a:solidFill>
                <a:uFillTx/>
                <a:latin typeface="Poppins"/>
                <a:ea typeface="Calibri"/>
                <a:cs typeface="Calibri"/>
              </a:endParaRPr>
            </a:p>
          </p:txBody>
        </p:sp>
        <p:sp>
          <p:nvSpPr>
            <p:cNvPr id="5" name="TextBox 4">
              <a:extLst>
                <a:ext uri="{FF2B5EF4-FFF2-40B4-BE49-F238E27FC236}">
                  <a16:creationId xmlns:a16="http://schemas.microsoft.com/office/drawing/2014/main" id="{50B03998-B493-5C22-64C1-42964F571CDA}"/>
                </a:ext>
              </a:extLst>
            </p:cNvPr>
            <p:cNvSpPr txBox="1"/>
            <p:nvPr/>
          </p:nvSpPr>
          <p:spPr>
            <a:xfrm>
              <a:off x="561523" y="1027044"/>
              <a:ext cx="5823777" cy="1446553"/>
            </a:xfrm>
            <a:prstGeom prst="rect">
              <a:avLst/>
            </a:prstGeom>
            <a:noFill/>
            <a:ln cap="flat">
              <a:noFill/>
            </a:ln>
          </p:spPr>
          <p:txBody>
            <a:bodyPr vert="horz" wrap="square" lIns="91440" tIns="45720" rIns="91440" bIns="45720" anchor="t" anchorCtr="0" compatLnSpc="1">
              <a:spAutoFit/>
            </a:bodyPr>
            <a:lstStyle/>
            <a:p>
              <a:pPr marL="0" marR="0" lvl="0" indent="0" algn="l" defTabSz="914372"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6000" b="1" i="0" u="none" strike="noStrike" kern="1200" cap="none" spc="0" baseline="0">
                  <a:solidFill>
                    <a:srgbClr val="120A44"/>
                  </a:solidFill>
                  <a:uFillTx/>
                  <a:latin typeface="Poppins" pitchFamily="2"/>
                  <a:cs typeface="Poppins" pitchFamily="2"/>
                </a:rPr>
                <a:t>Welcome!</a:t>
              </a:r>
            </a:p>
            <a:p>
              <a:pPr marL="0" marR="0" lvl="0" indent="0" algn="l" defTabSz="914372"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800" b="1" i="0" u="none" strike="noStrike" kern="1200" cap="none" spc="0" baseline="0">
                <a:solidFill>
                  <a:srgbClr val="120A44"/>
                </a:solidFill>
                <a:uFillTx/>
                <a:latin typeface="Poppins" pitchFamily="2"/>
                <a:cs typeface="Poppins" pitchFamily="2"/>
              </a:endParaRPr>
            </a:p>
          </p:txBody>
        </p:sp>
      </p:grpSp>
      <p:pic>
        <p:nvPicPr>
          <p:cNvPr id="6" name="Picture 1" descr="A person typing on a computer&#10;&#10;Description automatically generated">
            <a:extLst>
              <a:ext uri="{FF2B5EF4-FFF2-40B4-BE49-F238E27FC236}">
                <a16:creationId xmlns:a16="http://schemas.microsoft.com/office/drawing/2014/main" id="{4B7597C5-0E89-FE5C-9A0E-76A2967D1472}"/>
              </a:ext>
            </a:extLst>
          </p:cNvPr>
          <p:cNvPicPr>
            <a:picLocks noChangeAspect="1"/>
          </p:cNvPicPr>
          <p:nvPr/>
        </p:nvPicPr>
        <p:blipFill>
          <a:blip r:embed="rId3"/>
          <a:stretch>
            <a:fillRect/>
          </a:stretch>
        </p:blipFill>
        <p:spPr>
          <a:xfrm>
            <a:off x="5360505" y="1201375"/>
            <a:ext cx="6254203" cy="3517989"/>
          </a:xfrm>
          <a:prstGeom prst="rect">
            <a:avLst/>
          </a:prstGeom>
          <a:noFill/>
          <a:ln cap="flat">
            <a:noFill/>
          </a:ln>
        </p:spPr>
      </p:pic>
      <p:pic>
        <p:nvPicPr>
          <p:cNvPr id="7" name="Picture 6">
            <a:extLst>
              <a:ext uri="{FF2B5EF4-FFF2-40B4-BE49-F238E27FC236}">
                <a16:creationId xmlns:a16="http://schemas.microsoft.com/office/drawing/2014/main" id="{68B17BC2-469C-D00C-1939-C1EA4EF79680}"/>
              </a:ext>
            </a:extLst>
          </p:cNvPr>
          <p:cNvPicPr>
            <a:picLocks noChangeAspect="1"/>
          </p:cNvPicPr>
          <p:nvPr/>
        </p:nvPicPr>
        <p:blipFill>
          <a:blip r:embed="rId4"/>
          <a:stretch>
            <a:fillRect/>
          </a:stretch>
        </p:blipFill>
        <p:spPr>
          <a:xfrm>
            <a:off x="9046570" y="3500780"/>
            <a:ext cx="2583902" cy="970827"/>
          </a:xfrm>
          <a:prstGeom prst="rect">
            <a:avLst/>
          </a:prstGeom>
          <a:noFill/>
          <a:ln cap="flat">
            <a:noFill/>
          </a:ln>
        </p:spPr>
      </p:pic>
      <p:sp>
        <p:nvSpPr>
          <p:cNvPr id="8" name="TextBox 9">
            <a:extLst>
              <a:ext uri="{FF2B5EF4-FFF2-40B4-BE49-F238E27FC236}">
                <a16:creationId xmlns:a16="http://schemas.microsoft.com/office/drawing/2014/main" id="{312836F0-DF94-1E82-DC2E-1E5B8B1853BE}"/>
              </a:ext>
            </a:extLst>
          </p:cNvPr>
          <p:cNvSpPr txBox="1"/>
          <p:nvPr/>
        </p:nvSpPr>
        <p:spPr>
          <a:xfrm>
            <a:off x="561523" y="3955602"/>
            <a:ext cx="3874166" cy="338556"/>
          </a:xfrm>
          <a:prstGeom prst="rect">
            <a:avLst/>
          </a:prstGeom>
          <a:noFill/>
          <a:ln cap="flat">
            <a:noFill/>
          </a:ln>
        </p:spPr>
        <p:txBody>
          <a:bodyPr vert="horz" wrap="square" lIns="91440" tIns="45720" rIns="91440" bIns="45720" anchor="t" anchorCtr="0" compatLnSpc="1">
            <a:spAutoFit/>
          </a:bodyPr>
          <a:lstStyle/>
          <a:p>
            <a:pPr marL="0" marR="0" lvl="0" indent="0" algn="l" defTabSz="914372"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600" b="0" i="0" u="none" strike="noStrike" kern="1200" cap="none" spc="0" baseline="0">
                <a:solidFill>
                  <a:srgbClr val="120A44"/>
                </a:solidFill>
                <a:uFillTx/>
                <a:latin typeface="Poppins"/>
                <a:cs typeface="Poppins"/>
              </a:rPr>
              <a:t>ARMA </a:t>
            </a:r>
            <a:r>
              <a:rPr lang="en-US" sz="1600" b="0" i="0" u="none" strike="noStrike" kern="0" cap="none" spc="0" baseline="0">
                <a:solidFill>
                  <a:srgbClr val="120A44"/>
                </a:solidFill>
                <a:uFillTx/>
                <a:latin typeface="Poppins"/>
                <a:cs typeface="Poppins"/>
              </a:rPr>
              <a:t>New England November</a:t>
            </a:r>
            <a:r>
              <a:rPr lang="en-US" sz="1600" b="0" i="0" u="none" strike="noStrike" kern="1200" cap="none" spc="0" baseline="0">
                <a:solidFill>
                  <a:srgbClr val="120A44"/>
                </a:solidFill>
                <a:uFillTx/>
                <a:latin typeface="Poppins"/>
                <a:cs typeface="Poppins"/>
              </a:rPr>
              <a:t> 2024</a:t>
            </a:r>
            <a:endParaRPr lang="en-US" sz="1600" b="0" i="0" u="none" strike="noStrike" kern="1200" cap="none" spc="0" baseline="0">
              <a:solidFill>
                <a:srgbClr val="120A44"/>
              </a:solidFill>
              <a:uFillTx/>
              <a:latin typeface="Poppins" pitchFamily="2"/>
              <a:cs typeface="Poppins" pitchFamily="2"/>
            </a:endParaRPr>
          </a:p>
        </p:txBody>
      </p:sp>
      <p:pic>
        <p:nvPicPr>
          <p:cNvPr id="9" name="Picture 8" descr="A person in a suit&#10;&#10;Description automatically generated">
            <a:extLst>
              <a:ext uri="{FF2B5EF4-FFF2-40B4-BE49-F238E27FC236}">
                <a16:creationId xmlns:a16="http://schemas.microsoft.com/office/drawing/2014/main" id="{53013554-66CD-119F-F0CC-96D3BE313ACF}"/>
              </a:ext>
            </a:extLst>
          </p:cNvPr>
          <p:cNvPicPr>
            <a:picLocks noChangeAspect="1"/>
          </p:cNvPicPr>
          <p:nvPr/>
        </p:nvPicPr>
        <p:blipFill>
          <a:blip r:embed="rId5"/>
          <a:stretch>
            <a:fillRect/>
          </a:stretch>
        </p:blipFill>
        <p:spPr>
          <a:xfrm>
            <a:off x="5360505" y="5018309"/>
            <a:ext cx="1486613" cy="1469568"/>
          </a:xfrm>
          <a:prstGeom prst="rect">
            <a:avLst/>
          </a:prstGeom>
          <a:noFill/>
          <a:ln cap="flat">
            <a:noFill/>
          </a:ln>
        </p:spPr>
      </p:pic>
    </p:spTree>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A dog lying on its back on a rug&#10;&#10;Description automatically generated">
            <a:extLst>
              <a:ext uri="{FF2B5EF4-FFF2-40B4-BE49-F238E27FC236}">
                <a16:creationId xmlns:a16="http://schemas.microsoft.com/office/drawing/2014/main" id="{1B66214F-A62F-E555-74F7-96F68CEC2ED9}"/>
              </a:ext>
            </a:extLst>
          </p:cNvPr>
          <p:cNvPicPr>
            <a:picLocks noChangeAspect="1"/>
          </p:cNvPicPr>
          <p:nvPr/>
        </p:nvPicPr>
        <p:blipFill>
          <a:blip r:embed="rId2"/>
          <a:stretch>
            <a:fillRect/>
          </a:stretch>
        </p:blipFill>
        <p:spPr>
          <a:xfrm>
            <a:off x="1541861" y="0"/>
            <a:ext cx="9108283" cy="6858000"/>
          </a:xfrm>
          <a:prstGeom prst="rect">
            <a:avLst/>
          </a:prstGeom>
          <a:noFill/>
          <a:ln cap="flat">
            <a:noFill/>
          </a:ln>
        </p:spPr>
      </p:pic>
    </p:spTree>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CFF4BDA-AC05-5B84-07F9-C2863A9C1F91}"/>
              </a:ext>
            </a:extLst>
          </p:cNvPr>
          <p:cNvSpPr txBox="1">
            <a:spLocks noGrp="1"/>
          </p:cNvSpPr>
          <p:nvPr>
            <p:ph type="body" sz="quarter" idx="4294967295"/>
          </p:nvPr>
        </p:nvSpPr>
        <p:spPr>
          <a:xfrm>
            <a:off x="0" y="475"/>
            <a:ext cx="12191996" cy="1073597"/>
          </a:xfrm>
          <a:prstGeom prst="rect">
            <a:avLst/>
          </a:prstGeom>
          <a:noFill/>
          <a:ln>
            <a:noFill/>
          </a:ln>
        </p:spPr>
        <p:txBody>
          <a:bodyPr vert="horz" wrap="square" lIns="359999" tIns="431999" rIns="719998" bIns="0" anchor="t" anchorCtr="0" compatLnSpc="1">
            <a:noAutofit/>
          </a:bodyPr>
          <a:lstStyle/>
          <a:p>
            <a:pPr marL="0" lvl="0" indent="0" defTabSz="609584">
              <a:lnSpc>
                <a:spcPct val="100000"/>
              </a:lnSpc>
              <a:spcBef>
                <a:spcPts val="800"/>
              </a:spcBef>
              <a:buNone/>
            </a:pPr>
            <a:r>
              <a:rPr lang="en-US" sz="3200" b="1">
                <a:solidFill>
                  <a:srgbClr val="120A44"/>
                </a:solidFill>
                <a:latin typeface="Poppins" pitchFamily="2"/>
                <a:cs typeface="Poppins" pitchFamily="2"/>
              </a:rPr>
              <a:t>Today’s focus:</a:t>
            </a:r>
            <a:endParaRPr lang="en-GB" sz="3200">
              <a:solidFill>
                <a:srgbClr val="191446"/>
              </a:solidFill>
              <a:latin typeface="Cambria"/>
            </a:endParaRPr>
          </a:p>
        </p:txBody>
      </p:sp>
      <p:grpSp>
        <p:nvGrpSpPr>
          <p:cNvPr id="3" name="Group 40">
            <a:extLst>
              <a:ext uri="{FF2B5EF4-FFF2-40B4-BE49-F238E27FC236}">
                <a16:creationId xmlns:a16="http://schemas.microsoft.com/office/drawing/2014/main" id="{108571E6-32DC-54A0-E448-CEC92B6149CD}"/>
              </a:ext>
            </a:extLst>
          </p:cNvPr>
          <p:cNvGrpSpPr/>
          <p:nvPr/>
        </p:nvGrpSpPr>
        <p:grpSpPr>
          <a:xfrm>
            <a:off x="620200" y="1884468"/>
            <a:ext cx="11178504" cy="3540822"/>
            <a:chOff x="620200" y="1884468"/>
            <a:chExt cx="11178504" cy="3540822"/>
          </a:xfrm>
        </p:grpSpPr>
        <p:sp>
          <p:nvSpPr>
            <p:cNvPr id="4" name="TextBox 3">
              <a:extLst>
                <a:ext uri="{FF2B5EF4-FFF2-40B4-BE49-F238E27FC236}">
                  <a16:creationId xmlns:a16="http://schemas.microsoft.com/office/drawing/2014/main" id="{4D1C96F4-8139-5D01-713C-D0982B56B2D9}"/>
                </a:ext>
              </a:extLst>
            </p:cNvPr>
            <p:cNvSpPr txBox="1"/>
            <p:nvPr/>
          </p:nvSpPr>
          <p:spPr>
            <a:xfrm>
              <a:off x="1426674" y="1940786"/>
              <a:ext cx="10372030" cy="497058"/>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15000"/>
                </a:lnSpc>
                <a:spcBef>
                  <a:spcPts val="0"/>
                </a:spcBef>
                <a:spcAft>
                  <a:spcPts val="0"/>
                </a:spcAft>
                <a:buNone/>
                <a:tabLst/>
                <a:defRPr sz="1800" b="0" i="0" u="none" strike="noStrike" kern="0" cap="none" spc="0" baseline="0">
                  <a:solidFill>
                    <a:srgbClr val="000000"/>
                  </a:solidFill>
                  <a:uFillTx/>
                </a:defRPr>
              </a:pPr>
              <a:r>
                <a:rPr lang="en-US" sz="2400" b="0" i="0" u="none" strike="noStrike" kern="1200" cap="none" spc="0" baseline="0">
                  <a:solidFill>
                    <a:srgbClr val="191446"/>
                  </a:solidFill>
                  <a:uFillTx/>
                  <a:latin typeface="Poppins" pitchFamily="2"/>
                  <a:cs typeface="Poppins" pitchFamily="2"/>
                </a:rPr>
                <a:t>Ensuring the integrity &amp; readability of digital records over decades</a:t>
              </a:r>
              <a:endParaRPr lang="en-GB" sz="2400" b="0" i="0" u="none" strike="noStrike" kern="1200" cap="none" spc="0" baseline="0">
                <a:solidFill>
                  <a:srgbClr val="191446"/>
                </a:solidFill>
                <a:uFillTx/>
                <a:latin typeface="Poppins" pitchFamily="2"/>
                <a:cs typeface="Poppins" pitchFamily="2"/>
              </a:endParaRPr>
            </a:p>
          </p:txBody>
        </p:sp>
        <p:grpSp>
          <p:nvGrpSpPr>
            <p:cNvPr id="5" name="Group 10">
              <a:extLst>
                <a:ext uri="{FF2B5EF4-FFF2-40B4-BE49-F238E27FC236}">
                  <a16:creationId xmlns:a16="http://schemas.microsoft.com/office/drawing/2014/main" id="{07192065-FC64-5E01-F8A0-D179C3DBF9BE}"/>
                </a:ext>
              </a:extLst>
            </p:cNvPr>
            <p:cNvGrpSpPr/>
            <p:nvPr/>
          </p:nvGrpSpPr>
          <p:grpSpPr>
            <a:xfrm>
              <a:off x="620200" y="1884468"/>
              <a:ext cx="609694" cy="609694"/>
              <a:chOff x="620200" y="1884468"/>
              <a:chExt cx="609694" cy="609694"/>
            </a:xfrm>
          </p:grpSpPr>
          <p:pic>
            <p:nvPicPr>
              <p:cNvPr id="6" name="Picture 7">
                <a:extLst>
                  <a:ext uri="{FF2B5EF4-FFF2-40B4-BE49-F238E27FC236}">
                    <a16:creationId xmlns:a16="http://schemas.microsoft.com/office/drawing/2014/main" id="{5C74F3BB-36D2-3AE4-9D35-61B4814AA8D2}"/>
                  </a:ext>
                </a:extLst>
              </p:cNvPr>
              <p:cNvPicPr>
                <a:picLocks noChangeAspect="1"/>
              </p:cNvPicPr>
              <p:nvPr/>
            </p:nvPicPr>
            <p:blipFill>
              <a:blip r:embed="rId3"/>
              <a:srcRect/>
              <a:stretch>
                <a:fillRect/>
              </a:stretch>
            </p:blipFill>
            <p:spPr>
              <a:xfrm>
                <a:off x="620200" y="1884468"/>
                <a:ext cx="609694" cy="609694"/>
              </a:xfrm>
              <a:prstGeom prst="rect">
                <a:avLst/>
              </a:prstGeom>
              <a:noFill/>
              <a:ln cap="flat">
                <a:noFill/>
              </a:ln>
            </p:spPr>
          </p:pic>
          <p:pic>
            <p:nvPicPr>
              <p:cNvPr id="7" name="Graphic 9" descr="Caret Right outline">
                <a:extLst>
                  <a:ext uri="{FF2B5EF4-FFF2-40B4-BE49-F238E27FC236}">
                    <a16:creationId xmlns:a16="http://schemas.microsoft.com/office/drawing/2014/main" id="{FBA78B8C-8A1D-B651-0A2C-3536AB115DDE}"/>
                  </a:ext>
                </a:extLst>
              </p:cNvPr>
              <p:cNvPicPr>
                <a:picLocks noChangeAspect="1"/>
              </p:cNvPicPr>
              <p:nvPr/>
            </p:nvPicPr>
            <p:blipFill>
              <a:blip r:embed="rId4">
                <a:extLst>
                  <a:ext uri="{96DAC541-7B7A-43D3-8B79-37D633B846F1}">
                    <asvg:svgBlip xmlns:asvg="http://schemas.microsoft.com/office/drawing/2016/SVG/main" r:embed="rId5"/>
                  </a:ext>
                </a:extLst>
              </a:blip>
              <a:srcRect/>
              <a:stretch>
                <a:fillRect/>
              </a:stretch>
            </p:blipFill>
            <p:spPr>
              <a:xfrm>
                <a:off x="620200" y="1884468"/>
                <a:ext cx="609694" cy="609694"/>
              </a:xfrm>
              <a:prstGeom prst="rect">
                <a:avLst/>
              </a:prstGeom>
              <a:noFill/>
              <a:ln cap="flat">
                <a:noFill/>
              </a:ln>
            </p:spPr>
          </p:pic>
        </p:grpSp>
        <p:grpSp>
          <p:nvGrpSpPr>
            <p:cNvPr id="8" name="Group 23">
              <a:extLst>
                <a:ext uri="{FF2B5EF4-FFF2-40B4-BE49-F238E27FC236}">
                  <a16:creationId xmlns:a16="http://schemas.microsoft.com/office/drawing/2014/main" id="{3AE610E0-A27A-893A-0DB1-89DCBB4FAE90}"/>
                </a:ext>
              </a:extLst>
            </p:cNvPr>
            <p:cNvGrpSpPr/>
            <p:nvPr/>
          </p:nvGrpSpPr>
          <p:grpSpPr>
            <a:xfrm>
              <a:off x="620200" y="2861514"/>
              <a:ext cx="609694" cy="609694"/>
              <a:chOff x="620200" y="2861514"/>
              <a:chExt cx="609694" cy="609694"/>
            </a:xfrm>
          </p:grpSpPr>
          <p:pic>
            <p:nvPicPr>
              <p:cNvPr id="9" name="Picture 24">
                <a:extLst>
                  <a:ext uri="{FF2B5EF4-FFF2-40B4-BE49-F238E27FC236}">
                    <a16:creationId xmlns:a16="http://schemas.microsoft.com/office/drawing/2014/main" id="{528E527A-A0C9-8D9C-D68E-FF0C61430548}"/>
                  </a:ext>
                </a:extLst>
              </p:cNvPr>
              <p:cNvPicPr>
                <a:picLocks noChangeAspect="1"/>
              </p:cNvPicPr>
              <p:nvPr/>
            </p:nvPicPr>
            <p:blipFill>
              <a:blip r:embed="rId3"/>
              <a:srcRect/>
              <a:stretch>
                <a:fillRect/>
              </a:stretch>
            </p:blipFill>
            <p:spPr>
              <a:xfrm>
                <a:off x="620200" y="2861514"/>
                <a:ext cx="609694" cy="609694"/>
              </a:xfrm>
              <a:prstGeom prst="rect">
                <a:avLst/>
              </a:prstGeom>
              <a:noFill/>
              <a:ln cap="flat">
                <a:noFill/>
              </a:ln>
            </p:spPr>
          </p:pic>
          <p:pic>
            <p:nvPicPr>
              <p:cNvPr id="10" name="Graphic 25" descr="Caret Right outline">
                <a:extLst>
                  <a:ext uri="{FF2B5EF4-FFF2-40B4-BE49-F238E27FC236}">
                    <a16:creationId xmlns:a16="http://schemas.microsoft.com/office/drawing/2014/main" id="{64C7A22C-0FEB-F7DA-5C2C-DE13EAE328C6}"/>
                  </a:ext>
                </a:extLst>
              </p:cNvPr>
              <p:cNvPicPr>
                <a:picLocks noChangeAspect="1"/>
              </p:cNvPicPr>
              <p:nvPr/>
            </p:nvPicPr>
            <p:blipFill>
              <a:blip r:embed="rId4">
                <a:extLst>
                  <a:ext uri="{96DAC541-7B7A-43D3-8B79-37D633B846F1}">
                    <asvg:svgBlip xmlns:asvg="http://schemas.microsoft.com/office/drawing/2016/SVG/main" r:embed="rId5"/>
                  </a:ext>
                </a:extLst>
              </a:blip>
              <a:srcRect/>
              <a:stretch>
                <a:fillRect/>
              </a:stretch>
            </p:blipFill>
            <p:spPr>
              <a:xfrm>
                <a:off x="620200" y="2861514"/>
                <a:ext cx="609694" cy="609694"/>
              </a:xfrm>
              <a:prstGeom prst="rect">
                <a:avLst/>
              </a:prstGeom>
              <a:noFill/>
              <a:ln cap="flat">
                <a:noFill/>
              </a:ln>
            </p:spPr>
          </p:pic>
        </p:grpSp>
        <p:grpSp>
          <p:nvGrpSpPr>
            <p:cNvPr id="11" name="Group 26">
              <a:extLst>
                <a:ext uri="{FF2B5EF4-FFF2-40B4-BE49-F238E27FC236}">
                  <a16:creationId xmlns:a16="http://schemas.microsoft.com/office/drawing/2014/main" id="{EB71FE1D-1FEF-8DE0-AF9A-4280F08D12C5}"/>
                </a:ext>
              </a:extLst>
            </p:cNvPr>
            <p:cNvGrpSpPr/>
            <p:nvPr/>
          </p:nvGrpSpPr>
          <p:grpSpPr>
            <a:xfrm>
              <a:off x="620200" y="3838559"/>
              <a:ext cx="609694" cy="609694"/>
              <a:chOff x="620200" y="3838559"/>
              <a:chExt cx="609694" cy="609694"/>
            </a:xfrm>
          </p:grpSpPr>
          <p:pic>
            <p:nvPicPr>
              <p:cNvPr id="12" name="Picture 27">
                <a:extLst>
                  <a:ext uri="{FF2B5EF4-FFF2-40B4-BE49-F238E27FC236}">
                    <a16:creationId xmlns:a16="http://schemas.microsoft.com/office/drawing/2014/main" id="{2E5D71CC-B41F-1411-2D35-A657BB8DDF8D}"/>
                  </a:ext>
                </a:extLst>
              </p:cNvPr>
              <p:cNvPicPr>
                <a:picLocks noChangeAspect="1"/>
              </p:cNvPicPr>
              <p:nvPr/>
            </p:nvPicPr>
            <p:blipFill>
              <a:blip r:embed="rId3"/>
              <a:srcRect/>
              <a:stretch>
                <a:fillRect/>
              </a:stretch>
            </p:blipFill>
            <p:spPr>
              <a:xfrm>
                <a:off x="620200" y="3838559"/>
                <a:ext cx="609694" cy="609694"/>
              </a:xfrm>
              <a:prstGeom prst="rect">
                <a:avLst/>
              </a:prstGeom>
              <a:noFill/>
              <a:ln cap="flat">
                <a:noFill/>
              </a:ln>
            </p:spPr>
          </p:pic>
          <p:pic>
            <p:nvPicPr>
              <p:cNvPr id="13" name="Graphic 28" descr="Caret Right outline">
                <a:extLst>
                  <a:ext uri="{FF2B5EF4-FFF2-40B4-BE49-F238E27FC236}">
                    <a16:creationId xmlns:a16="http://schemas.microsoft.com/office/drawing/2014/main" id="{8208D34E-9C6A-EE60-BC20-0D8EAD295216}"/>
                  </a:ext>
                </a:extLst>
              </p:cNvPr>
              <p:cNvPicPr>
                <a:picLocks noChangeAspect="1"/>
              </p:cNvPicPr>
              <p:nvPr/>
            </p:nvPicPr>
            <p:blipFill>
              <a:blip r:embed="rId4">
                <a:extLst>
                  <a:ext uri="{96DAC541-7B7A-43D3-8B79-37D633B846F1}">
                    <asvg:svgBlip xmlns:asvg="http://schemas.microsoft.com/office/drawing/2016/SVG/main" r:embed="rId5"/>
                  </a:ext>
                </a:extLst>
              </a:blip>
              <a:srcRect/>
              <a:stretch>
                <a:fillRect/>
              </a:stretch>
            </p:blipFill>
            <p:spPr>
              <a:xfrm>
                <a:off x="620200" y="3838559"/>
                <a:ext cx="609694" cy="609694"/>
              </a:xfrm>
              <a:prstGeom prst="rect">
                <a:avLst/>
              </a:prstGeom>
              <a:noFill/>
              <a:ln cap="flat">
                <a:noFill/>
              </a:ln>
            </p:spPr>
          </p:pic>
        </p:grpSp>
        <p:grpSp>
          <p:nvGrpSpPr>
            <p:cNvPr id="14" name="Group 29">
              <a:extLst>
                <a:ext uri="{FF2B5EF4-FFF2-40B4-BE49-F238E27FC236}">
                  <a16:creationId xmlns:a16="http://schemas.microsoft.com/office/drawing/2014/main" id="{CC6CADBE-9CDE-3B54-4A2B-CAABFCFEA80F}"/>
                </a:ext>
              </a:extLst>
            </p:cNvPr>
            <p:cNvGrpSpPr/>
            <p:nvPr/>
          </p:nvGrpSpPr>
          <p:grpSpPr>
            <a:xfrm>
              <a:off x="620200" y="4815596"/>
              <a:ext cx="609694" cy="609694"/>
              <a:chOff x="620200" y="4815596"/>
              <a:chExt cx="609694" cy="609694"/>
            </a:xfrm>
          </p:grpSpPr>
          <p:pic>
            <p:nvPicPr>
              <p:cNvPr id="15" name="Picture 30">
                <a:extLst>
                  <a:ext uri="{FF2B5EF4-FFF2-40B4-BE49-F238E27FC236}">
                    <a16:creationId xmlns:a16="http://schemas.microsoft.com/office/drawing/2014/main" id="{6FF7227C-1801-D741-ABEA-5C3437A055EE}"/>
                  </a:ext>
                </a:extLst>
              </p:cNvPr>
              <p:cNvPicPr>
                <a:picLocks noChangeAspect="1"/>
              </p:cNvPicPr>
              <p:nvPr/>
            </p:nvPicPr>
            <p:blipFill>
              <a:blip r:embed="rId3"/>
              <a:srcRect/>
              <a:stretch>
                <a:fillRect/>
              </a:stretch>
            </p:blipFill>
            <p:spPr>
              <a:xfrm>
                <a:off x="620200" y="4815596"/>
                <a:ext cx="609694" cy="609694"/>
              </a:xfrm>
              <a:prstGeom prst="rect">
                <a:avLst/>
              </a:prstGeom>
              <a:noFill/>
              <a:ln cap="flat">
                <a:noFill/>
              </a:ln>
            </p:spPr>
          </p:pic>
          <p:pic>
            <p:nvPicPr>
              <p:cNvPr id="16" name="Graphic 31" descr="Caret Right outline">
                <a:extLst>
                  <a:ext uri="{FF2B5EF4-FFF2-40B4-BE49-F238E27FC236}">
                    <a16:creationId xmlns:a16="http://schemas.microsoft.com/office/drawing/2014/main" id="{86B5CAB0-49D1-B538-F76A-FF63986BB334}"/>
                  </a:ext>
                </a:extLst>
              </p:cNvPr>
              <p:cNvPicPr>
                <a:picLocks noChangeAspect="1"/>
              </p:cNvPicPr>
              <p:nvPr/>
            </p:nvPicPr>
            <p:blipFill>
              <a:blip r:embed="rId4">
                <a:extLst>
                  <a:ext uri="{96DAC541-7B7A-43D3-8B79-37D633B846F1}">
                    <asvg:svgBlip xmlns:asvg="http://schemas.microsoft.com/office/drawing/2016/SVG/main" r:embed="rId5"/>
                  </a:ext>
                </a:extLst>
              </a:blip>
              <a:srcRect/>
              <a:stretch>
                <a:fillRect/>
              </a:stretch>
            </p:blipFill>
            <p:spPr>
              <a:xfrm>
                <a:off x="620200" y="4815596"/>
                <a:ext cx="609694" cy="609694"/>
              </a:xfrm>
              <a:prstGeom prst="rect">
                <a:avLst/>
              </a:prstGeom>
              <a:noFill/>
              <a:ln cap="flat">
                <a:noFill/>
              </a:ln>
            </p:spPr>
          </p:pic>
        </p:grpSp>
        <p:sp>
          <p:nvSpPr>
            <p:cNvPr id="17" name="TextBox 36">
              <a:extLst>
                <a:ext uri="{FF2B5EF4-FFF2-40B4-BE49-F238E27FC236}">
                  <a16:creationId xmlns:a16="http://schemas.microsoft.com/office/drawing/2014/main" id="{2910696A-6366-D404-E7ED-3A3898339AE3}"/>
                </a:ext>
              </a:extLst>
            </p:cNvPr>
            <p:cNvSpPr txBox="1"/>
            <p:nvPr/>
          </p:nvSpPr>
          <p:spPr>
            <a:xfrm>
              <a:off x="1426674" y="2705462"/>
              <a:ext cx="10090230" cy="921788"/>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15000"/>
                </a:lnSpc>
                <a:spcBef>
                  <a:spcPts val="0"/>
                </a:spcBef>
                <a:spcAft>
                  <a:spcPts val="0"/>
                </a:spcAft>
                <a:buNone/>
                <a:tabLst/>
                <a:defRPr sz="1800" b="0" i="0" u="none" strike="noStrike" kern="0" cap="none" spc="0" baseline="0">
                  <a:solidFill>
                    <a:srgbClr val="000000"/>
                  </a:solidFill>
                  <a:uFillTx/>
                </a:defRPr>
              </a:pPr>
              <a:r>
                <a:rPr lang="en-US" sz="2400" b="0" i="0" u="none" strike="noStrike" kern="1200" cap="none" spc="0" baseline="0">
                  <a:solidFill>
                    <a:srgbClr val="191446"/>
                  </a:solidFill>
                  <a:uFillTx/>
                  <a:latin typeface="Poppins" pitchFamily="2"/>
                  <a:cs typeface="Poppins" pitchFamily="2"/>
                </a:rPr>
                <a:t>Au</a:t>
              </a:r>
              <a:r>
                <a:rPr lang="en-US" sz="2400" b="0" i="0" u="none" strike="noStrike" kern="0" cap="none" spc="0" baseline="0">
                  <a:solidFill>
                    <a:srgbClr val="191446"/>
                  </a:solidFill>
                  <a:uFillTx/>
                  <a:latin typeface="Poppins" pitchFamily="2"/>
                  <a:cs typeface="Poppins" pitchFamily="2"/>
                </a:rPr>
                <a:t>tomatically transfer long-term and permanent records to preservation saving money </a:t>
              </a:r>
              <a:endParaRPr lang="en-GB" sz="2400" b="0" i="0" u="none" strike="noStrike" kern="1200" cap="none" spc="0" baseline="0">
                <a:solidFill>
                  <a:srgbClr val="191446"/>
                </a:solidFill>
                <a:uFillTx/>
                <a:latin typeface="Poppins" pitchFamily="2"/>
                <a:cs typeface="Poppins" pitchFamily="2"/>
              </a:endParaRPr>
            </a:p>
          </p:txBody>
        </p:sp>
        <p:sp>
          <p:nvSpPr>
            <p:cNvPr id="18" name="TextBox 37">
              <a:extLst>
                <a:ext uri="{FF2B5EF4-FFF2-40B4-BE49-F238E27FC236}">
                  <a16:creationId xmlns:a16="http://schemas.microsoft.com/office/drawing/2014/main" id="{C67F1AB1-22DC-093B-2F02-30BBDAA130BF}"/>
                </a:ext>
              </a:extLst>
            </p:cNvPr>
            <p:cNvSpPr txBox="1"/>
            <p:nvPr/>
          </p:nvSpPr>
          <p:spPr>
            <a:xfrm>
              <a:off x="1426674" y="3894877"/>
              <a:ext cx="10090230" cy="497058"/>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15000"/>
                </a:lnSpc>
                <a:spcBef>
                  <a:spcPts val="0"/>
                </a:spcBef>
                <a:spcAft>
                  <a:spcPts val="800"/>
                </a:spcAft>
                <a:buNone/>
                <a:tabLst/>
                <a:defRPr sz="1800" b="0" i="0" u="none" strike="noStrike" kern="0" cap="none" spc="0" baseline="0">
                  <a:solidFill>
                    <a:srgbClr val="000000"/>
                  </a:solidFill>
                  <a:uFillTx/>
                </a:defRPr>
              </a:pPr>
              <a:r>
                <a:rPr lang="en-US" sz="2400" b="0" i="0" u="none" strike="noStrike" kern="1200" cap="none" spc="0" baseline="0">
                  <a:solidFill>
                    <a:srgbClr val="191446"/>
                  </a:solidFill>
                  <a:uFillTx/>
                  <a:latin typeface="Poppins" pitchFamily="2"/>
                  <a:cs typeface="Poppins" pitchFamily="2"/>
                </a:rPr>
                <a:t>Vastly improving the retrieval of archived records</a:t>
              </a:r>
            </a:p>
          </p:txBody>
        </p:sp>
        <p:sp>
          <p:nvSpPr>
            <p:cNvPr id="19" name="TextBox 38">
              <a:extLst>
                <a:ext uri="{FF2B5EF4-FFF2-40B4-BE49-F238E27FC236}">
                  <a16:creationId xmlns:a16="http://schemas.microsoft.com/office/drawing/2014/main" id="{91C9E559-9575-AC13-B0A2-6D67F7985FDD}"/>
                </a:ext>
              </a:extLst>
            </p:cNvPr>
            <p:cNvSpPr txBox="1"/>
            <p:nvPr/>
          </p:nvSpPr>
          <p:spPr>
            <a:xfrm>
              <a:off x="1426674" y="4871914"/>
              <a:ext cx="10090230" cy="497058"/>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15000"/>
                </a:lnSpc>
                <a:spcBef>
                  <a:spcPts val="0"/>
                </a:spcBef>
                <a:spcAft>
                  <a:spcPts val="800"/>
                </a:spcAft>
                <a:buNone/>
                <a:tabLst/>
                <a:defRPr sz="1800" b="0" i="0" u="none" strike="noStrike" kern="0" cap="none" spc="0" baseline="0">
                  <a:solidFill>
                    <a:srgbClr val="000000"/>
                  </a:solidFill>
                  <a:uFillTx/>
                </a:defRPr>
              </a:pPr>
              <a:r>
                <a:rPr lang="en-US" sz="2400" b="0" i="0" u="none" strike="noStrike" kern="1200" cap="none" spc="0" baseline="0">
                  <a:solidFill>
                    <a:srgbClr val="191446"/>
                  </a:solidFill>
                  <a:uFillTx/>
                  <a:latin typeface="Poppins" pitchFamily="2"/>
                  <a:cs typeface="Poppins" pitchFamily="2"/>
                </a:rPr>
                <a:t>Access &amp; use archived resources forever, </a:t>
              </a:r>
              <a:r>
                <a:rPr lang="en-US" sz="2400" b="1" i="0" u="none" strike="noStrike" kern="1200" cap="none" spc="0" baseline="0">
                  <a:solidFill>
                    <a:srgbClr val="191446"/>
                  </a:solidFill>
                  <a:uFillTx/>
                  <a:latin typeface="Poppins" pitchFamily="2"/>
                  <a:cs typeface="Poppins" pitchFamily="2"/>
                </a:rPr>
                <a:t>never leaving M365</a:t>
              </a:r>
            </a:p>
          </p:txBody>
        </p:sp>
      </p:grpSp>
    </p:spTree>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1960935-2A76-CD5D-6A0C-2B236BBDF379}"/>
              </a:ext>
            </a:extLst>
          </p:cNvPr>
          <p:cNvSpPr txBox="1">
            <a:spLocks noGrp="1"/>
          </p:cNvSpPr>
          <p:nvPr>
            <p:ph type="body" sz="quarter" idx="4294967295"/>
          </p:nvPr>
        </p:nvSpPr>
        <p:spPr>
          <a:xfrm>
            <a:off x="117985" y="0"/>
            <a:ext cx="11670889" cy="889848"/>
          </a:xfrm>
          <a:prstGeom prst="rect">
            <a:avLst/>
          </a:prstGeom>
          <a:noFill/>
          <a:ln>
            <a:noFill/>
          </a:ln>
        </p:spPr>
        <p:txBody>
          <a:bodyPr vert="horz" wrap="square" lIns="359999" tIns="431999" rIns="719998" bIns="0" anchor="t" anchorCtr="0" compatLnSpc="1">
            <a:noAutofit/>
          </a:bodyPr>
          <a:lstStyle/>
          <a:p>
            <a:pPr marL="0" lvl="0" indent="0" defTabSz="609566">
              <a:lnSpc>
                <a:spcPct val="100000"/>
              </a:lnSpc>
              <a:spcBef>
                <a:spcPts val="900"/>
              </a:spcBef>
              <a:buNone/>
            </a:pPr>
            <a:r>
              <a:rPr lang="en-GB" sz="3600" b="1">
                <a:solidFill>
                  <a:srgbClr val="191446"/>
                </a:solidFill>
                <a:latin typeface="Poppins" pitchFamily="2"/>
                <a:cs typeface="Poppins" pitchFamily="2"/>
              </a:rPr>
              <a:t>We are Preservica</a:t>
            </a:r>
            <a:endParaRPr lang="en-US" sz="3600" b="1">
              <a:solidFill>
                <a:srgbClr val="191446"/>
              </a:solidFill>
              <a:latin typeface="Poppins" pitchFamily="2"/>
              <a:cs typeface="Poppins" pitchFamily="2"/>
            </a:endParaRPr>
          </a:p>
        </p:txBody>
      </p:sp>
      <p:grpSp>
        <p:nvGrpSpPr>
          <p:cNvPr id="3" name="Group 13">
            <a:extLst>
              <a:ext uri="{FF2B5EF4-FFF2-40B4-BE49-F238E27FC236}">
                <a16:creationId xmlns:a16="http://schemas.microsoft.com/office/drawing/2014/main" id="{6AFB8698-83A3-5F3F-904E-89A9CD4FCC76}"/>
              </a:ext>
            </a:extLst>
          </p:cNvPr>
          <p:cNvGrpSpPr/>
          <p:nvPr/>
        </p:nvGrpSpPr>
        <p:grpSpPr>
          <a:xfrm>
            <a:off x="299228" y="1303833"/>
            <a:ext cx="11593549" cy="3986921"/>
            <a:chOff x="299228" y="1303833"/>
            <a:chExt cx="11593549" cy="3986921"/>
          </a:xfrm>
        </p:grpSpPr>
        <p:sp>
          <p:nvSpPr>
            <p:cNvPr id="4" name="Rectangle 14">
              <a:extLst>
                <a:ext uri="{FF2B5EF4-FFF2-40B4-BE49-F238E27FC236}">
                  <a16:creationId xmlns:a16="http://schemas.microsoft.com/office/drawing/2014/main" id="{83D41D24-06B3-34D0-616B-20B3DE607BE7}"/>
                </a:ext>
              </a:extLst>
            </p:cNvPr>
            <p:cNvSpPr/>
            <p:nvPr/>
          </p:nvSpPr>
          <p:spPr>
            <a:xfrm>
              <a:off x="6711138" y="1899528"/>
              <a:ext cx="5181639" cy="765224"/>
            </a:xfrm>
            <a:prstGeom prst="rect">
              <a:avLst/>
            </a:prstGeom>
            <a:noFill/>
            <a:ln cap="flat">
              <a:noFill/>
              <a:prstDash val="solid"/>
            </a:ln>
          </p:spPr>
          <p:txBody>
            <a:bodyPr vert="horz" wrap="square" lIns="91440" tIns="45720" rIns="91440" bIns="45720" anchor="ctr" anchorCtr="1" compatLnSpc="1">
              <a:noAutofit/>
            </a:bodyPr>
            <a:lstStyle/>
            <a:p>
              <a:pPr marL="0" marR="0" lvl="0" indent="0" algn="ctr" defTabSz="914372"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400" b="1" i="0" u="none" strike="noStrike" kern="1200" cap="none" spc="0" baseline="0">
                  <a:solidFill>
                    <a:srgbClr val="191446"/>
                  </a:solidFill>
                  <a:uFillTx/>
                  <a:latin typeface="Poppins" pitchFamily="2"/>
                  <a:cs typeface="Poppins" pitchFamily="2"/>
                </a:rPr>
                <a:t>Instant access to trusted, actionable records over decades – independent of the originating application.</a:t>
              </a:r>
            </a:p>
          </p:txBody>
        </p:sp>
        <p:pic>
          <p:nvPicPr>
            <p:cNvPr id="5" name="Picture 18">
              <a:extLst>
                <a:ext uri="{FF2B5EF4-FFF2-40B4-BE49-F238E27FC236}">
                  <a16:creationId xmlns:a16="http://schemas.microsoft.com/office/drawing/2014/main" id="{E9E8B9CF-5A17-87C8-B950-3EE68E3A2882}"/>
                </a:ext>
              </a:extLst>
            </p:cNvPr>
            <p:cNvPicPr>
              <a:picLocks noChangeAspect="1"/>
            </p:cNvPicPr>
            <p:nvPr/>
          </p:nvPicPr>
          <p:blipFill>
            <a:blip r:embed="rId2"/>
            <a:stretch>
              <a:fillRect/>
            </a:stretch>
          </p:blipFill>
          <p:spPr>
            <a:xfrm>
              <a:off x="299228" y="1983415"/>
              <a:ext cx="6098014" cy="3307339"/>
            </a:xfrm>
            <a:prstGeom prst="rect">
              <a:avLst/>
            </a:prstGeom>
            <a:noFill/>
            <a:ln cap="flat">
              <a:noFill/>
            </a:ln>
          </p:spPr>
        </p:pic>
        <p:sp>
          <p:nvSpPr>
            <p:cNvPr id="6" name="Rectangle: Rounded Corners 19">
              <a:extLst>
                <a:ext uri="{FF2B5EF4-FFF2-40B4-BE49-F238E27FC236}">
                  <a16:creationId xmlns:a16="http://schemas.microsoft.com/office/drawing/2014/main" id="{F7D092FF-6494-2D1B-8028-C08381A629E8}"/>
                </a:ext>
              </a:extLst>
            </p:cNvPr>
            <p:cNvSpPr/>
            <p:nvPr/>
          </p:nvSpPr>
          <p:spPr>
            <a:xfrm>
              <a:off x="344125" y="1303833"/>
              <a:ext cx="11458492" cy="539944"/>
            </a:xfrm>
            <a:custGeom>
              <a:avLst>
                <a:gd name="f10" fmla="val 3600"/>
              </a:avLst>
              <a:gdLst>
                <a:gd name="f1" fmla="val 10800000"/>
                <a:gd name="f2" fmla="val 5400000"/>
                <a:gd name="f3" fmla="val 16200000"/>
                <a:gd name="f4" fmla="val w"/>
                <a:gd name="f5" fmla="val h"/>
                <a:gd name="f6" fmla="val ss"/>
                <a:gd name="f7" fmla="val 0"/>
                <a:gd name="f8" fmla="*/ 5419351 1 1725033"/>
                <a:gd name="f9" fmla="val 45"/>
                <a:gd name="f10" fmla="val 3600"/>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gradFill>
              <a:gsLst>
                <a:gs pos="0">
                  <a:srgbClr val="70C2B0"/>
                </a:gs>
                <a:gs pos="100000">
                  <a:srgbClr val="2A539F"/>
                </a:gs>
              </a:gsLst>
              <a:lin ang="0"/>
            </a:gradFill>
            <a:ln cap="flat">
              <a:noFill/>
              <a:prstDash val="solid"/>
            </a:ln>
          </p:spPr>
          <p:txBody>
            <a:bodyPr vert="horz" wrap="square" lIns="91440" tIns="45720" rIns="91440" bIns="45720" anchor="ctr" anchorCtr="1" compatLnSpc="1">
              <a:noAutofit/>
            </a:bodyPr>
            <a:lstStyle/>
            <a:p>
              <a:pPr marL="0" marR="0" lvl="0" indent="0" algn="ctr" defTabSz="914372"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a:solidFill>
                  <a:srgbClr val="191446"/>
                </a:solidFill>
                <a:uFillTx/>
                <a:latin typeface="Calibri"/>
              </a:endParaRPr>
            </a:p>
          </p:txBody>
        </p:sp>
        <p:sp>
          <p:nvSpPr>
            <p:cNvPr id="7" name="TextBox 20">
              <a:extLst>
                <a:ext uri="{FF2B5EF4-FFF2-40B4-BE49-F238E27FC236}">
                  <a16:creationId xmlns:a16="http://schemas.microsoft.com/office/drawing/2014/main" id="{626DAADC-EB11-A31D-4528-84A8467881D1}"/>
                </a:ext>
              </a:extLst>
            </p:cNvPr>
            <p:cNvSpPr txBox="1"/>
            <p:nvPr/>
          </p:nvSpPr>
          <p:spPr>
            <a:xfrm>
              <a:off x="390320" y="1407106"/>
              <a:ext cx="11458483" cy="369335"/>
            </a:xfrm>
            <a:prstGeom prst="rect">
              <a:avLst/>
            </a:prstGeom>
            <a:noFill/>
            <a:ln cap="flat">
              <a:noFill/>
            </a:ln>
          </p:spPr>
          <p:txBody>
            <a:bodyPr vert="horz" wrap="square" lIns="91440" tIns="45720" rIns="91440" bIns="45720" anchor="t" anchorCtr="1" compatLnSpc="1">
              <a:spAutoFit/>
            </a:bodyPr>
            <a:lstStyle/>
            <a:p>
              <a:pPr marL="0" marR="0" lvl="0" indent="0" algn="ctr" defTabSz="914372"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800" b="0" i="0" u="none" strike="noStrike" kern="1200" cap="none" spc="0" baseline="0">
                  <a:solidFill>
                    <a:srgbClr val="FFFFFF"/>
                  </a:solidFill>
                  <a:uFillTx/>
                  <a:latin typeface="Poppins" pitchFamily="2"/>
                  <a:cs typeface="Poppins" pitchFamily="2"/>
                </a:rPr>
                <a:t>Leaders in Active Digital Preservation™ archiving for compliance &amp; long-term value protection</a:t>
              </a:r>
            </a:p>
          </p:txBody>
        </p:sp>
        <p:grpSp>
          <p:nvGrpSpPr>
            <p:cNvPr id="8" name="Group 21">
              <a:extLst>
                <a:ext uri="{FF2B5EF4-FFF2-40B4-BE49-F238E27FC236}">
                  <a16:creationId xmlns:a16="http://schemas.microsoft.com/office/drawing/2014/main" id="{45CB966F-DAFA-9142-B702-569897AA930A}"/>
                </a:ext>
              </a:extLst>
            </p:cNvPr>
            <p:cNvGrpSpPr/>
            <p:nvPr/>
          </p:nvGrpSpPr>
          <p:grpSpPr>
            <a:xfrm>
              <a:off x="6789822" y="2838032"/>
              <a:ext cx="5102571" cy="1080153"/>
              <a:chOff x="6789822" y="2838032"/>
              <a:chExt cx="5102571" cy="1080153"/>
            </a:xfrm>
          </p:grpSpPr>
          <p:pic>
            <p:nvPicPr>
              <p:cNvPr id="9" name="Picture 29">
                <a:extLst>
                  <a:ext uri="{FF2B5EF4-FFF2-40B4-BE49-F238E27FC236}">
                    <a16:creationId xmlns:a16="http://schemas.microsoft.com/office/drawing/2014/main" id="{AA6076BC-0AE9-C555-5CD9-63C663548ECB}"/>
                  </a:ext>
                </a:extLst>
              </p:cNvPr>
              <p:cNvPicPr>
                <a:picLocks noChangeAspect="1"/>
              </p:cNvPicPr>
              <p:nvPr/>
            </p:nvPicPr>
            <p:blipFill>
              <a:blip r:embed="rId3"/>
              <a:srcRect b="27014"/>
              <a:stretch>
                <a:fillRect/>
              </a:stretch>
            </p:blipFill>
            <p:spPr>
              <a:xfrm>
                <a:off x="6789822" y="2838032"/>
                <a:ext cx="1299984" cy="707581"/>
              </a:xfrm>
              <a:prstGeom prst="rect">
                <a:avLst/>
              </a:prstGeom>
              <a:noFill/>
              <a:ln cap="flat">
                <a:noFill/>
              </a:ln>
            </p:spPr>
          </p:pic>
          <p:pic>
            <p:nvPicPr>
              <p:cNvPr id="10" name="Picture 30">
                <a:extLst>
                  <a:ext uri="{FF2B5EF4-FFF2-40B4-BE49-F238E27FC236}">
                    <a16:creationId xmlns:a16="http://schemas.microsoft.com/office/drawing/2014/main" id="{428A795F-9C08-F505-24CC-21EC1C994D05}"/>
                  </a:ext>
                </a:extLst>
              </p:cNvPr>
              <p:cNvPicPr>
                <a:picLocks noChangeAspect="1"/>
              </p:cNvPicPr>
              <p:nvPr/>
            </p:nvPicPr>
            <p:blipFill>
              <a:blip r:embed="rId4"/>
              <a:srcRect t="40828"/>
              <a:stretch>
                <a:fillRect/>
              </a:stretch>
            </p:blipFill>
            <p:spPr>
              <a:xfrm>
                <a:off x="8613465" y="3346676"/>
                <a:ext cx="1156990" cy="571509"/>
              </a:xfrm>
              <a:prstGeom prst="rect">
                <a:avLst/>
              </a:prstGeom>
              <a:noFill/>
              <a:ln cap="flat">
                <a:noFill/>
              </a:ln>
            </p:spPr>
          </p:pic>
          <p:sp>
            <p:nvSpPr>
              <p:cNvPr id="11" name="TextBox 31">
                <a:extLst>
                  <a:ext uri="{FF2B5EF4-FFF2-40B4-BE49-F238E27FC236}">
                    <a16:creationId xmlns:a16="http://schemas.microsoft.com/office/drawing/2014/main" id="{1381F49D-B4F0-5AA0-130E-F33C5B9009AD}"/>
                  </a:ext>
                </a:extLst>
              </p:cNvPr>
              <p:cNvSpPr txBox="1"/>
              <p:nvPr/>
            </p:nvSpPr>
            <p:spPr>
              <a:xfrm>
                <a:off x="10191289" y="3165872"/>
                <a:ext cx="1701104" cy="307777"/>
              </a:xfrm>
              <a:prstGeom prst="rect">
                <a:avLst/>
              </a:prstGeom>
              <a:noFill/>
              <a:ln cap="flat">
                <a:noFill/>
              </a:ln>
            </p:spPr>
            <p:txBody>
              <a:bodyPr vert="horz" wrap="none" lIns="91440" tIns="45720" rIns="91440" bIns="45720" anchor="t" anchorCtr="0" compatLnSpc="1">
                <a:spAutoFit/>
              </a:bodyPr>
              <a:lstStyle/>
              <a:p>
                <a:pPr marL="285740" marR="0" lvl="0" indent="-285740" algn="l" defTabSz="914372" rtl="0" fontAlgn="auto" hangingPunct="1">
                  <a:lnSpc>
                    <a:spcPct val="100000"/>
                  </a:lnSpc>
                  <a:spcBef>
                    <a:spcPts val="0"/>
                  </a:spcBef>
                  <a:spcAft>
                    <a:spcPts val="0"/>
                  </a:spcAft>
                  <a:buSzPct val="100000"/>
                  <a:buFont typeface="Wingdings" pitchFamily="2"/>
                  <a:buChar char="ü"/>
                  <a:tabLst/>
                  <a:defRPr sz="1800" b="0" i="0" u="none" strike="noStrike" kern="0" cap="none" spc="0" baseline="0">
                    <a:solidFill>
                      <a:srgbClr val="000000"/>
                    </a:solidFill>
                    <a:uFillTx/>
                  </a:defRPr>
                </a:pPr>
                <a:r>
                  <a:rPr lang="en-GB" sz="1400" b="0" i="0" u="none" strike="noStrike" kern="1200" cap="none" spc="0" baseline="0">
                    <a:solidFill>
                      <a:srgbClr val="191446"/>
                    </a:solidFill>
                    <a:uFillTx/>
                    <a:latin typeface="Poppins" pitchFamily="2"/>
                    <a:cs typeface="Poppins" pitchFamily="2"/>
                  </a:rPr>
                  <a:t>ISO 14721 OAIS</a:t>
                </a:r>
              </a:p>
            </p:txBody>
          </p:sp>
          <p:sp>
            <p:nvSpPr>
              <p:cNvPr id="12" name="TextBox 32">
                <a:extLst>
                  <a:ext uri="{FF2B5EF4-FFF2-40B4-BE49-F238E27FC236}">
                    <a16:creationId xmlns:a16="http://schemas.microsoft.com/office/drawing/2014/main" id="{A6F825DE-92CE-AC21-3287-9F242195E877}"/>
                  </a:ext>
                </a:extLst>
              </p:cNvPr>
              <p:cNvSpPr txBox="1"/>
              <p:nvPr/>
            </p:nvSpPr>
            <p:spPr>
              <a:xfrm>
                <a:off x="10191289" y="3373669"/>
                <a:ext cx="1625766" cy="307777"/>
              </a:xfrm>
              <a:prstGeom prst="rect">
                <a:avLst/>
              </a:prstGeom>
              <a:noFill/>
              <a:ln cap="flat">
                <a:noFill/>
              </a:ln>
            </p:spPr>
            <p:txBody>
              <a:bodyPr vert="horz" wrap="none" lIns="91440" tIns="45720" rIns="91440" bIns="45720" anchor="t" anchorCtr="0" compatLnSpc="1">
                <a:spAutoFit/>
              </a:bodyPr>
              <a:lstStyle/>
              <a:p>
                <a:pPr marL="285740" marR="0" lvl="0" indent="-285740" algn="l" defTabSz="914372" rtl="0" fontAlgn="auto" hangingPunct="1">
                  <a:lnSpc>
                    <a:spcPct val="100000"/>
                  </a:lnSpc>
                  <a:spcBef>
                    <a:spcPts val="0"/>
                  </a:spcBef>
                  <a:spcAft>
                    <a:spcPts val="0"/>
                  </a:spcAft>
                  <a:buSzPct val="100000"/>
                  <a:buFont typeface="Wingdings" pitchFamily="2"/>
                  <a:buChar char="ü"/>
                  <a:tabLst/>
                  <a:defRPr sz="1800" b="0" i="0" u="none" strike="noStrike" kern="0" cap="none" spc="0" baseline="0">
                    <a:solidFill>
                      <a:srgbClr val="000000"/>
                    </a:solidFill>
                    <a:uFillTx/>
                  </a:defRPr>
                </a:pPr>
                <a:r>
                  <a:rPr lang="en-GB" sz="1400" b="0" i="0" u="none" strike="noStrike" kern="1200" cap="none" spc="0" baseline="0">
                    <a:solidFill>
                      <a:srgbClr val="191446"/>
                    </a:solidFill>
                    <a:uFillTx/>
                    <a:latin typeface="Poppins" pitchFamily="2"/>
                    <a:cs typeface="Poppins" pitchFamily="2"/>
                  </a:rPr>
                  <a:t>SOC 2 Type II</a:t>
                </a:r>
              </a:p>
            </p:txBody>
          </p:sp>
          <p:pic>
            <p:nvPicPr>
              <p:cNvPr id="13" name="Picture 2">
                <a:extLst>
                  <a:ext uri="{FF2B5EF4-FFF2-40B4-BE49-F238E27FC236}">
                    <a16:creationId xmlns:a16="http://schemas.microsoft.com/office/drawing/2014/main" id="{F5A12609-2240-5B65-41EE-80CCAFF7342D}"/>
                  </a:ext>
                </a:extLst>
              </p:cNvPr>
              <p:cNvPicPr>
                <a:picLocks noChangeAspect="1"/>
              </p:cNvPicPr>
              <p:nvPr/>
            </p:nvPicPr>
            <p:blipFill>
              <a:blip r:embed="rId5"/>
              <a:srcRect/>
              <a:stretch>
                <a:fillRect/>
              </a:stretch>
            </p:blipFill>
            <p:spPr>
              <a:xfrm>
                <a:off x="6983931" y="3672641"/>
                <a:ext cx="1020845" cy="217325"/>
              </a:xfrm>
              <a:prstGeom prst="rect">
                <a:avLst/>
              </a:prstGeom>
              <a:noFill/>
              <a:ln cap="flat">
                <a:noFill/>
              </a:ln>
            </p:spPr>
          </p:pic>
          <p:pic>
            <p:nvPicPr>
              <p:cNvPr id="14" name="Picture 34">
                <a:extLst>
                  <a:ext uri="{FF2B5EF4-FFF2-40B4-BE49-F238E27FC236}">
                    <a16:creationId xmlns:a16="http://schemas.microsoft.com/office/drawing/2014/main" id="{85B21756-E5A5-C58D-17BD-FF58B795E1F4}"/>
                  </a:ext>
                </a:extLst>
              </p:cNvPr>
              <p:cNvPicPr>
                <a:picLocks noChangeAspect="1"/>
              </p:cNvPicPr>
              <p:nvPr/>
            </p:nvPicPr>
            <p:blipFill>
              <a:blip r:embed="rId4"/>
              <a:srcRect t="1" r="16970" b="74481"/>
              <a:stretch>
                <a:fillRect/>
              </a:stretch>
            </p:blipFill>
            <p:spPr>
              <a:xfrm>
                <a:off x="8568906" y="2944450"/>
                <a:ext cx="1271244" cy="326148"/>
              </a:xfrm>
              <a:prstGeom prst="rect">
                <a:avLst/>
              </a:prstGeom>
              <a:noFill/>
              <a:ln cap="flat">
                <a:noFill/>
              </a:ln>
            </p:spPr>
          </p:pic>
        </p:grpSp>
        <p:sp>
          <p:nvSpPr>
            <p:cNvPr id="15" name="Rectangle 22">
              <a:extLst>
                <a:ext uri="{FF2B5EF4-FFF2-40B4-BE49-F238E27FC236}">
                  <a16:creationId xmlns:a16="http://schemas.microsoft.com/office/drawing/2014/main" id="{564D9992-2810-6908-3BFE-F9AF8F9FDA42}"/>
                </a:ext>
              </a:extLst>
            </p:cNvPr>
            <p:cNvSpPr/>
            <p:nvPr/>
          </p:nvSpPr>
          <p:spPr>
            <a:xfrm>
              <a:off x="6539176" y="2017093"/>
              <a:ext cx="45720" cy="3240002"/>
            </a:xfrm>
            <a:prstGeom prst="rect">
              <a:avLst/>
            </a:prstGeom>
            <a:solidFill>
              <a:srgbClr val="F2F2F2"/>
            </a:solidFill>
            <a:ln cap="flat">
              <a:noFill/>
              <a:prstDash val="solid"/>
            </a:ln>
          </p:spPr>
          <p:txBody>
            <a:bodyPr vert="horz" wrap="square" lIns="91440" tIns="45720" rIns="91440" bIns="45720" anchor="ctr" anchorCtr="1" compatLnSpc="1">
              <a:noAutofit/>
            </a:bodyPr>
            <a:lstStyle/>
            <a:p>
              <a:pPr marL="0" marR="0" lvl="0" indent="0" algn="ctr" defTabSz="914372"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a:solidFill>
                  <a:srgbClr val="191446"/>
                </a:solidFill>
                <a:uFillTx/>
                <a:latin typeface="Calibri"/>
              </a:endParaRPr>
            </a:p>
          </p:txBody>
        </p:sp>
        <p:sp>
          <p:nvSpPr>
            <p:cNvPr id="16" name="Rectangle 23">
              <a:extLst>
                <a:ext uri="{FF2B5EF4-FFF2-40B4-BE49-F238E27FC236}">
                  <a16:creationId xmlns:a16="http://schemas.microsoft.com/office/drawing/2014/main" id="{3486D175-93DF-53C8-0B93-E7FA160A5E53}"/>
                </a:ext>
              </a:extLst>
            </p:cNvPr>
            <p:cNvSpPr/>
            <p:nvPr/>
          </p:nvSpPr>
          <p:spPr>
            <a:xfrm rot="5400013">
              <a:off x="9284258" y="208162"/>
              <a:ext cx="45720" cy="4931999"/>
            </a:xfrm>
            <a:prstGeom prst="rect">
              <a:avLst/>
            </a:prstGeom>
            <a:solidFill>
              <a:srgbClr val="F2F2F2"/>
            </a:solidFill>
            <a:ln cap="flat">
              <a:noFill/>
              <a:prstDash val="solid"/>
            </a:ln>
          </p:spPr>
          <p:txBody>
            <a:bodyPr vert="horz" wrap="square" lIns="91440" tIns="45720" rIns="91440" bIns="45720" anchor="ctr" anchorCtr="1" compatLnSpc="1">
              <a:noAutofit/>
            </a:bodyPr>
            <a:lstStyle/>
            <a:p>
              <a:pPr marL="0" marR="0" lvl="0" indent="0" algn="ctr" defTabSz="914372"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a:solidFill>
                  <a:srgbClr val="191446"/>
                </a:solidFill>
                <a:uFillTx/>
                <a:latin typeface="Calibri"/>
              </a:endParaRPr>
            </a:p>
          </p:txBody>
        </p:sp>
        <p:sp>
          <p:nvSpPr>
            <p:cNvPr id="17" name="Rectangle 24">
              <a:extLst>
                <a:ext uri="{FF2B5EF4-FFF2-40B4-BE49-F238E27FC236}">
                  <a16:creationId xmlns:a16="http://schemas.microsoft.com/office/drawing/2014/main" id="{63314E0C-27B1-78DB-3E38-08E918407775}"/>
                </a:ext>
              </a:extLst>
            </p:cNvPr>
            <p:cNvSpPr/>
            <p:nvPr/>
          </p:nvSpPr>
          <p:spPr>
            <a:xfrm rot="5400013">
              <a:off x="9313757" y="1668925"/>
              <a:ext cx="45720" cy="4931999"/>
            </a:xfrm>
            <a:prstGeom prst="rect">
              <a:avLst/>
            </a:prstGeom>
            <a:solidFill>
              <a:srgbClr val="F2F2F2"/>
            </a:solidFill>
            <a:ln cap="flat">
              <a:noFill/>
              <a:prstDash val="solid"/>
            </a:ln>
          </p:spPr>
          <p:txBody>
            <a:bodyPr vert="horz" wrap="square" lIns="91440" tIns="45720" rIns="91440" bIns="45720" anchor="ctr" anchorCtr="1" compatLnSpc="1">
              <a:noAutofit/>
            </a:bodyPr>
            <a:lstStyle/>
            <a:p>
              <a:pPr marL="0" marR="0" lvl="0" indent="0" algn="ctr" defTabSz="914372"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a:solidFill>
                  <a:srgbClr val="191446"/>
                </a:solidFill>
                <a:uFillTx/>
                <a:latin typeface="Calibri"/>
              </a:endParaRPr>
            </a:p>
          </p:txBody>
        </p:sp>
        <p:grpSp>
          <p:nvGrpSpPr>
            <p:cNvPr id="18" name="Group 25">
              <a:extLst>
                <a:ext uri="{FF2B5EF4-FFF2-40B4-BE49-F238E27FC236}">
                  <a16:creationId xmlns:a16="http://schemas.microsoft.com/office/drawing/2014/main" id="{A24417C1-9D07-5EE1-EF3D-CCD2714AEA0B}"/>
                </a:ext>
              </a:extLst>
            </p:cNvPr>
            <p:cNvGrpSpPr/>
            <p:nvPr/>
          </p:nvGrpSpPr>
          <p:grpSpPr>
            <a:xfrm>
              <a:off x="7336468" y="4345439"/>
              <a:ext cx="3929799" cy="888476"/>
              <a:chOff x="7336468" y="4345439"/>
              <a:chExt cx="3929799" cy="888476"/>
            </a:xfrm>
          </p:grpSpPr>
          <p:pic>
            <p:nvPicPr>
              <p:cNvPr id="19" name="Picture 2">
                <a:extLst>
                  <a:ext uri="{FF2B5EF4-FFF2-40B4-BE49-F238E27FC236}">
                    <a16:creationId xmlns:a16="http://schemas.microsoft.com/office/drawing/2014/main" id="{89907814-0ADD-62FC-64AD-BC12CCA388F3}"/>
                  </a:ext>
                </a:extLst>
              </p:cNvPr>
              <p:cNvPicPr>
                <a:picLocks noChangeAspect="1"/>
              </p:cNvPicPr>
              <p:nvPr/>
            </p:nvPicPr>
            <p:blipFill>
              <a:blip r:embed="rId6"/>
              <a:srcRect/>
              <a:stretch>
                <a:fillRect/>
              </a:stretch>
            </p:blipFill>
            <p:spPr>
              <a:xfrm>
                <a:off x="9967490" y="4385023"/>
                <a:ext cx="1298777" cy="809326"/>
              </a:xfrm>
              <a:prstGeom prst="rect">
                <a:avLst/>
              </a:prstGeom>
              <a:noFill/>
              <a:ln cap="flat">
                <a:noFill/>
              </a:ln>
            </p:spPr>
          </p:pic>
          <p:pic>
            <p:nvPicPr>
              <p:cNvPr id="20" name="Picture 27" descr="Logo, company name&#10;&#10;Description automatically generated">
                <a:extLst>
                  <a:ext uri="{FF2B5EF4-FFF2-40B4-BE49-F238E27FC236}">
                    <a16:creationId xmlns:a16="http://schemas.microsoft.com/office/drawing/2014/main" id="{924F916C-992D-0748-C1EC-D8FC36D690BC}"/>
                  </a:ext>
                </a:extLst>
              </p:cNvPr>
              <p:cNvPicPr>
                <a:picLocks noChangeAspect="1"/>
              </p:cNvPicPr>
              <p:nvPr/>
            </p:nvPicPr>
            <p:blipFill>
              <a:blip r:embed="rId7"/>
              <a:stretch>
                <a:fillRect/>
              </a:stretch>
            </p:blipFill>
            <p:spPr>
              <a:xfrm>
                <a:off x="7336468" y="4345439"/>
                <a:ext cx="741532" cy="888476"/>
              </a:xfrm>
              <a:prstGeom prst="rect">
                <a:avLst/>
              </a:prstGeom>
              <a:noFill/>
              <a:ln cap="flat">
                <a:noFill/>
              </a:ln>
            </p:spPr>
          </p:pic>
          <p:pic>
            <p:nvPicPr>
              <p:cNvPr id="21" name="Picture 4">
                <a:extLst>
                  <a:ext uri="{FF2B5EF4-FFF2-40B4-BE49-F238E27FC236}">
                    <a16:creationId xmlns:a16="http://schemas.microsoft.com/office/drawing/2014/main" id="{9C35DFBE-8341-15B3-3747-E98FFEE2F29A}"/>
                  </a:ext>
                </a:extLst>
              </p:cNvPr>
              <p:cNvPicPr>
                <a:picLocks noChangeAspect="1"/>
              </p:cNvPicPr>
              <p:nvPr/>
            </p:nvPicPr>
            <p:blipFill>
              <a:blip r:embed="rId8"/>
              <a:srcRect/>
              <a:stretch>
                <a:fillRect/>
              </a:stretch>
            </p:blipFill>
            <p:spPr>
              <a:xfrm>
                <a:off x="8372273" y="4380725"/>
                <a:ext cx="1298777" cy="817912"/>
              </a:xfrm>
              <a:prstGeom prst="rect">
                <a:avLst/>
              </a:prstGeom>
              <a:noFill/>
              <a:ln cap="flat">
                <a:noFill/>
              </a:ln>
            </p:spPr>
          </p:pic>
        </p:grpSp>
      </p:grpSp>
      <p:grpSp>
        <p:nvGrpSpPr>
          <p:cNvPr id="22" name="Group 35">
            <a:extLst>
              <a:ext uri="{FF2B5EF4-FFF2-40B4-BE49-F238E27FC236}">
                <a16:creationId xmlns:a16="http://schemas.microsoft.com/office/drawing/2014/main" id="{EFF83CF4-07DF-EBB9-451E-151913717E2A}"/>
              </a:ext>
            </a:extLst>
          </p:cNvPr>
          <p:cNvGrpSpPr/>
          <p:nvPr/>
        </p:nvGrpSpPr>
        <p:grpSpPr>
          <a:xfrm>
            <a:off x="8433255" y="5345381"/>
            <a:ext cx="3215158" cy="941904"/>
            <a:chOff x="8433255" y="5345381"/>
            <a:chExt cx="3215158" cy="941904"/>
          </a:xfrm>
        </p:grpSpPr>
        <p:grpSp>
          <p:nvGrpSpPr>
            <p:cNvPr id="23" name="Group 36">
              <a:extLst>
                <a:ext uri="{FF2B5EF4-FFF2-40B4-BE49-F238E27FC236}">
                  <a16:creationId xmlns:a16="http://schemas.microsoft.com/office/drawing/2014/main" id="{1E26E73A-EE81-CEBA-7C39-FB8EF59C551A}"/>
                </a:ext>
              </a:extLst>
            </p:cNvPr>
            <p:cNvGrpSpPr/>
            <p:nvPr/>
          </p:nvGrpSpPr>
          <p:grpSpPr>
            <a:xfrm>
              <a:off x="9212186" y="5506809"/>
              <a:ext cx="1502633" cy="780476"/>
              <a:chOff x="9212186" y="5506809"/>
              <a:chExt cx="1502633" cy="780476"/>
            </a:xfrm>
          </p:grpSpPr>
          <p:pic>
            <p:nvPicPr>
              <p:cNvPr id="24" name="Picture 43">
                <a:extLst>
                  <a:ext uri="{FF2B5EF4-FFF2-40B4-BE49-F238E27FC236}">
                    <a16:creationId xmlns:a16="http://schemas.microsoft.com/office/drawing/2014/main" id="{225CDA62-0262-D174-DB13-6CFF1D7702B7}"/>
                  </a:ext>
                </a:extLst>
              </p:cNvPr>
              <p:cNvPicPr>
                <a:picLocks noChangeAspect="1"/>
              </p:cNvPicPr>
              <p:nvPr/>
            </p:nvPicPr>
            <p:blipFill>
              <a:blip r:embed="rId9"/>
              <a:srcRect/>
              <a:stretch>
                <a:fillRect/>
              </a:stretch>
            </p:blipFill>
            <p:spPr>
              <a:xfrm>
                <a:off x="9646645" y="5506809"/>
                <a:ext cx="623437" cy="382612"/>
              </a:xfrm>
              <a:prstGeom prst="rect">
                <a:avLst/>
              </a:prstGeom>
              <a:noFill/>
              <a:ln cap="flat">
                <a:noFill/>
              </a:ln>
            </p:spPr>
          </p:pic>
          <p:sp>
            <p:nvSpPr>
              <p:cNvPr id="25" name="Rectangle 44">
                <a:extLst>
                  <a:ext uri="{FF2B5EF4-FFF2-40B4-BE49-F238E27FC236}">
                    <a16:creationId xmlns:a16="http://schemas.microsoft.com/office/drawing/2014/main" id="{CB811DC5-004F-23B9-AB4F-0A7BE4A19281}"/>
                  </a:ext>
                </a:extLst>
              </p:cNvPr>
              <p:cNvSpPr/>
              <p:nvPr/>
            </p:nvSpPr>
            <p:spPr>
              <a:xfrm>
                <a:off x="9212186" y="5873785"/>
                <a:ext cx="1502633" cy="413500"/>
              </a:xfrm>
              <a:prstGeom prst="rect">
                <a:avLst/>
              </a:prstGeom>
              <a:noFill/>
              <a:ln cap="flat">
                <a:noFill/>
                <a:prstDash val="solid"/>
              </a:ln>
            </p:spPr>
            <p:txBody>
              <a:bodyPr vert="horz" wrap="square" lIns="91440" tIns="45720" rIns="91440" bIns="45720" anchor="ctr" anchorCtr="1" compatLnSpc="1">
                <a:noAutofit/>
              </a:bodyPr>
              <a:lstStyle/>
              <a:p>
                <a:pPr marL="0" marR="0" lvl="0" indent="0" algn="ctr" defTabSz="914372"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200" b="0" i="0" u="none" strike="noStrike" kern="1200" cap="none" spc="0" baseline="0">
                    <a:solidFill>
                      <a:srgbClr val="191446"/>
                    </a:solidFill>
                    <a:uFillTx/>
                    <a:latin typeface="Poppins"/>
                    <a:cs typeface="Poppins"/>
                  </a:rPr>
                  <a:t>Abingdon, OX</a:t>
                </a:r>
                <a:endParaRPr lang="en-GB" sz="1200" b="0" i="0" u="none" strike="noStrike" kern="1200" cap="none" spc="0" baseline="0">
                  <a:solidFill>
                    <a:srgbClr val="191446"/>
                  </a:solidFill>
                  <a:uFillTx/>
                  <a:latin typeface="Poppins" pitchFamily="2"/>
                  <a:cs typeface="Poppins" pitchFamily="2"/>
                </a:endParaRPr>
              </a:p>
            </p:txBody>
          </p:sp>
        </p:grpSp>
        <p:grpSp>
          <p:nvGrpSpPr>
            <p:cNvPr id="26" name="Group 37">
              <a:extLst>
                <a:ext uri="{FF2B5EF4-FFF2-40B4-BE49-F238E27FC236}">
                  <a16:creationId xmlns:a16="http://schemas.microsoft.com/office/drawing/2014/main" id="{DB7A3686-F6E2-685F-5157-681BEC6CCD2C}"/>
                </a:ext>
              </a:extLst>
            </p:cNvPr>
            <p:cNvGrpSpPr/>
            <p:nvPr/>
          </p:nvGrpSpPr>
          <p:grpSpPr>
            <a:xfrm>
              <a:off x="10485589" y="5506809"/>
              <a:ext cx="1162824" cy="770363"/>
              <a:chOff x="10485589" y="5506809"/>
              <a:chExt cx="1162824" cy="770363"/>
            </a:xfrm>
          </p:grpSpPr>
          <p:pic>
            <p:nvPicPr>
              <p:cNvPr id="27" name="Picture 2" descr="Flag of the United States - Wikipedia">
                <a:extLst>
                  <a:ext uri="{FF2B5EF4-FFF2-40B4-BE49-F238E27FC236}">
                    <a16:creationId xmlns:a16="http://schemas.microsoft.com/office/drawing/2014/main" id="{5BFF6AE0-71FE-00B1-6E0A-BED2351FC66F}"/>
                  </a:ext>
                </a:extLst>
              </p:cNvPr>
              <p:cNvPicPr>
                <a:picLocks noChangeAspect="1"/>
              </p:cNvPicPr>
              <p:nvPr/>
            </p:nvPicPr>
            <p:blipFill>
              <a:blip r:embed="rId10"/>
              <a:srcRect/>
              <a:stretch>
                <a:fillRect/>
              </a:stretch>
            </p:blipFill>
            <p:spPr>
              <a:xfrm>
                <a:off x="10708931" y="5506809"/>
                <a:ext cx="726472" cy="382612"/>
              </a:xfrm>
              <a:prstGeom prst="rect">
                <a:avLst/>
              </a:prstGeom>
              <a:noFill/>
              <a:ln cap="flat">
                <a:noFill/>
              </a:ln>
            </p:spPr>
          </p:pic>
          <p:sp>
            <p:nvSpPr>
              <p:cNvPr id="28" name="Rectangle 42">
                <a:extLst>
                  <a:ext uri="{FF2B5EF4-FFF2-40B4-BE49-F238E27FC236}">
                    <a16:creationId xmlns:a16="http://schemas.microsoft.com/office/drawing/2014/main" id="{401B51BF-8CE6-8E96-8630-BBE8050383F1}"/>
                  </a:ext>
                </a:extLst>
              </p:cNvPr>
              <p:cNvSpPr/>
              <p:nvPr/>
            </p:nvSpPr>
            <p:spPr>
              <a:xfrm>
                <a:off x="10485589" y="5894560"/>
                <a:ext cx="1162824" cy="382612"/>
              </a:xfrm>
              <a:prstGeom prst="rect">
                <a:avLst/>
              </a:prstGeom>
              <a:noFill/>
              <a:ln cap="flat">
                <a:noFill/>
                <a:prstDash val="solid"/>
              </a:ln>
            </p:spPr>
            <p:txBody>
              <a:bodyPr vert="horz" wrap="square" lIns="91440" tIns="45720" rIns="91440" bIns="45720" anchor="ctr" anchorCtr="1" compatLnSpc="1">
                <a:noAutofit/>
              </a:bodyPr>
              <a:lstStyle/>
              <a:p>
                <a:pPr marL="0" marR="0" lvl="0" indent="0" algn="ctr" defTabSz="914372"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200" b="0" i="0" u="none" strike="noStrike" kern="1200" cap="none" spc="0" baseline="0">
                    <a:solidFill>
                      <a:srgbClr val="191446"/>
                    </a:solidFill>
                    <a:uFillTx/>
                    <a:latin typeface="Poppins"/>
                    <a:cs typeface="Poppins"/>
                  </a:rPr>
                  <a:t>Boston, MA</a:t>
                </a:r>
                <a:endParaRPr lang="en-GB" sz="1200" b="0" i="0" u="none" strike="noStrike" kern="1200" cap="none" spc="0" baseline="0">
                  <a:solidFill>
                    <a:srgbClr val="191446"/>
                  </a:solidFill>
                  <a:uFillTx/>
                  <a:latin typeface="Poppins" pitchFamily="2"/>
                  <a:cs typeface="Poppins" pitchFamily="2"/>
                </a:endParaRPr>
              </a:p>
            </p:txBody>
          </p:sp>
        </p:grpSp>
        <p:grpSp>
          <p:nvGrpSpPr>
            <p:cNvPr id="29" name="Group 38">
              <a:extLst>
                <a:ext uri="{FF2B5EF4-FFF2-40B4-BE49-F238E27FC236}">
                  <a16:creationId xmlns:a16="http://schemas.microsoft.com/office/drawing/2014/main" id="{D546F5C3-ACE3-1722-15C2-CA575CC47461}"/>
                </a:ext>
              </a:extLst>
            </p:cNvPr>
            <p:cNvGrpSpPr/>
            <p:nvPr/>
          </p:nvGrpSpPr>
          <p:grpSpPr>
            <a:xfrm>
              <a:off x="8433255" y="5345381"/>
              <a:ext cx="1162824" cy="929524"/>
              <a:chOff x="8433255" y="5345381"/>
              <a:chExt cx="1162824" cy="929524"/>
            </a:xfrm>
          </p:grpSpPr>
          <p:sp>
            <p:nvSpPr>
              <p:cNvPr id="30" name="Rectangle 39">
                <a:extLst>
                  <a:ext uri="{FF2B5EF4-FFF2-40B4-BE49-F238E27FC236}">
                    <a16:creationId xmlns:a16="http://schemas.microsoft.com/office/drawing/2014/main" id="{0AE6134A-9B43-BD31-884A-19819180E9C8}"/>
                  </a:ext>
                </a:extLst>
              </p:cNvPr>
              <p:cNvSpPr/>
              <p:nvPr/>
            </p:nvSpPr>
            <p:spPr>
              <a:xfrm>
                <a:off x="8433255" y="5892293"/>
                <a:ext cx="1162824" cy="382612"/>
              </a:xfrm>
              <a:prstGeom prst="rect">
                <a:avLst/>
              </a:prstGeom>
              <a:noFill/>
              <a:ln cap="flat">
                <a:noFill/>
                <a:prstDash val="solid"/>
              </a:ln>
            </p:spPr>
            <p:txBody>
              <a:bodyPr vert="horz" wrap="square" lIns="91440" tIns="45720" rIns="91440" bIns="45720" anchor="ctr" anchorCtr="1" compatLnSpc="1">
                <a:noAutofit/>
              </a:bodyPr>
              <a:lstStyle/>
              <a:p>
                <a:pPr marL="0" marR="0" lvl="0" indent="0" algn="ctr" defTabSz="914372"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200" b="1" i="0" u="none" strike="noStrike" kern="1200" cap="none" spc="0" baseline="0">
                    <a:solidFill>
                      <a:srgbClr val="191446"/>
                    </a:solidFill>
                    <a:uFillTx/>
                    <a:latin typeface="Poppins"/>
                    <a:cs typeface="Poppins"/>
                  </a:rPr>
                  <a:t>Offices </a:t>
                </a:r>
                <a:endParaRPr lang="en-GB" sz="1200" b="1" i="0" u="none" strike="noStrike" kern="1200" cap="none" spc="0" baseline="0">
                  <a:solidFill>
                    <a:srgbClr val="191446"/>
                  </a:solidFill>
                  <a:uFillTx/>
                  <a:latin typeface="Poppins" pitchFamily="2"/>
                  <a:cs typeface="Poppins" pitchFamily="2"/>
                </a:endParaRPr>
              </a:p>
            </p:txBody>
          </p:sp>
          <p:pic>
            <p:nvPicPr>
              <p:cNvPr id="31" name="Graphic 14" descr="Marker with solid fill">
                <a:extLst>
                  <a:ext uri="{FF2B5EF4-FFF2-40B4-BE49-F238E27FC236}">
                    <a16:creationId xmlns:a16="http://schemas.microsoft.com/office/drawing/2014/main" id="{E56E6598-B21F-7D20-4DDE-D1D94C021129}"/>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8664506" y="5345381"/>
                <a:ext cx="677341" cy="677341"/>
              </a:xfrm>
              <a:prstGeom prst="rect">
                <a:avLst/>
              </a:prstGeom>
              <a:noFill/>
              <a:ln cap="flat">
                <a:noFill/>
              </a:ln>
            </p:spPr>
          </p:pic>
        </p:grpSp>
      </p:grpSp>
      <p:grpSp>
        <p:nvGrpSpPr>
          <p:cNvPr id="32" name="Group 45">
            <a:extLst>
              <a:ext uri="{FF2B5EF4-FFF2-40B4-BE49-F238E27FC236}">
                <a16:creationId xmlns:a16="http://schemas.microsoft.com/office/drawing/2014/main" id="{C8FBC0FD-9BAE-6059-88C1-C720B065030A}"/>
              </a:ext>
            </a:extLst>
          </p:cNvPr>
          <p:cNvGrpSpPr/>
          <p:nvPr/>
        </p:nvGrpSpPr>
        <p:grpSpPr>
          <a:xfrm>
            <a:off x="3109078" y="5640961"/>
            <a:ext cx="2123228" cy="646334"/>
            <a:chOff x="3109078" y="5640961"/>
            <a:chExt cx="2123228" cy="646334"/>
          </a:xfrm>
        </p:grpSpPr>
        <p:sp>
          <p:nvSpPr>
            <p:cNvPr id="33" name="TextBox 46">
              <a:extLst>
                <a:ext uri="{FF2B5EF4-FFF2-40B4-BE49-F238E27FC236}">
                  <a16:creationId xmlns:a16="http://schemas.microsoft.com/office/drawing/2014/main" id="{4F7DA703-C9D0-F616-42C4-4ACD328B035A}"/>
                </a:ext>
              </a:extLst>
            </p:cNvPr>
            <p:cNvSpPr txBox="1"/>
            <p:nvPr/>
          </p:nvSpPr>
          <p:spPr>
            <a:xfrm>
              <a:off x="3739548" y="5640961"/>
              <a:ext cx="1492758" cy="646334"/>
            </a:xfrm>
            <a:prstGeom prst="rect">
              <a:avLst/>
            </a:prstGeom>
            <a:noFill/>
            <a:ln cap="flat">
              <a:noFill/>
            </a:ln>
          </p:spPr>
          <p:txBody>
            <a:bodyPr vert="horz" wrap="square" lIns="91440" tIns="45720" rIns="91440" bIns="45720" anchor="t" anchorCtr="0" compatLnSpc="1">
              <a:spAutoFit/>
            </a:bodyPr>
            <a:lstStyle/>
            <a:p>
              <a:pPr marL="0" marR="0" lvl="0" indent="0" algn="l" defTabSz="914372"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200" b="1" i="0" u="none" strike="noStrike" kern="1200" cap="none" spc="0" baseline="0">
                  <a:solidFill>
                    <a:srgbClr val="191446"/>
                  </a:solidFill>
                  <a:uFillTx/>
                  <a:latin typeface="Poppins" pitchFamily="2"/>
                  <a:cs typeface="Poppins" pitchFamily="2"/>
                </a:rPr>
                <a:t>500M+</a:t>
              </a:r>
            </a:p>
            <a:p>
              <a:pPr marL="0" marR="0" lvl="0" indent="0" algn="l" defTabSz="914372"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200" b="0" i="0" u="none" strike="noStrike" kern="1200" cap="none" spc="0" baseline="0">
                  <a:solidFill>
                    <a:srgbClr val="191446"/>
                  </a:solidFill>
                  <a:uFillTx/>
                  <a:latin typeface="Poppins" pitchFamily="2"/>
                  <a:cs typeface="Poppins" pitchFamily="2"/>
                </a:rPr>
                <a:t>Collections</a:t>
              </a:r>
            </a:p>
            <a:p>
              <a:pPr marL="0" marR="0" lvl="0" indent="0" algn="l" defTabSz="914372"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200" b="0" i="0" u="none" strike="noStrike" kern="1200" cap="none" spc="0" baseline="0">
                  <a:solidFill>
                    <a:srgbClr val="191446"/>
                  </a:solidFill>
                  <a:uFillTx/>
                  <a:latin typeface="Poppins" pitchFamily="2"/>
                  <a:cs typeface="Poppins" pitchFamily="2"/>
                </a:rPr>
                <a:t>protected</a:t>
              </a:r>
            </a:p>
          </p:txBody>
        </p:sp>
        <p:grpSp>
          <p:nvGrpSpPr>
            <p:cNvPr id="34" name="Group 47">
              <a:extLst>
                <a:ext uri="{FF2B5EF4-FFF2-40B4-BE49-F238E27FC236}">
                  <a16:creationId xmlns:a16="http://schemas.microsoft.com/office/drawing/2014/main" id="{B178E8D9-B036-5EC9-A11E-8ACEDC9D2922}"/>
                </a:ext>
              </a:extLst>
            </p:cNvPr>
            <p:cNvGrpSpPr/>
            <p:nvPr/>
          </p:nvGrpSpPr>
          <p:grpSpPr>
            <a:xfrm>
              <a:off x="3109078" y="5651202"/>
              <a:ext cx="625851" cy="625851"/>
              <a:chOff x="3109078" y="5651202"/>
              <a:chExt cx="625851" cy="625851"/>
            </a:xfrm>
          </p:grpSpPr>
          <p:sp>
            <p:nvSpPr>
              <p:cNvPr id="35" name="Oval 48">
                <a:extLst>
                  <a:ext uri="{FF2B5EF4-FFF2-40B4-BE49-F238E27FC236}">
                    <a16:creationId xmlns:a16="http://schemas.microsoft.com/office/drawing/2014/main" id="{1C069453-16AD-1806-7676-156B3CBA09CD}"/>
                  </a:ext>
                </a:extLst>
              </p:cNvPr>
              <p:cNvSpPr/>
              <p:nvPr/>
            </p:nvSpPr>
            <p:spPr>
              <a:xfrm>
                <a:off x="3109078" y="5651202"/>
                <a:ext cx="625851" cy="62585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72C7B5"/>
              </a:solidFill>
              <a:ln cap="flat">
                <a:noFill/>
                <a:prstDash val="solid"/>
              </a:ln>
            </p:spPr>
            <p:txBody>
              <a:bodyPr vert="horz" wrap="square" lIns="91440" tIns="45720" rIns="91440" bIns="45720" anchor="ctr" anchorCtr="1" compatLnSpc="1">
                <a:noAutofit/>
              </a:bodyPr>
              <a:lstStyle/>
              <a:p>
                <a:pPr marL="0" marR="0" lvl="0" indent="0" algn="ctr" defTabSz="914372"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a:solidFill>
                    <a:srgbClr val="191446"/>
                  </a:solidFill>
                  <a:uFillTx/>
                  <a:latin typeface="Calibri"/>
                </a:endParaRPr>
              </a:p>
            </p:txBody>
          </p:sp>
          <p:pic>
            <p:nvPicPr>
              <p:cNvPr id="36" name="Graphic 49" descr="Lock with solid fill">
                <a:extLst>
                  <a:ext uri="{FF2B5EF4-FFF2-40B4-BE49-F238E27FC236}">
                    <a16:creationId xmlns:a16="http://schemas.microsoft.com/office/drawing/2014/main" id="{B25C1E88-EFBF-0E5A-B8B1-879A4C0A3039}"/>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3163549" y="5712320"/>
                <a:ext cx="512448" cy="512448"/>
              </a:xfrm>
              <a:prstGeom prst="rect">
                <a:avLst/>
              </a:prstGeom>
              <a:noFill/>
              <a:ln cap="flat">
                <a:noFill/>
              </a:ln>
            </p:spPr>
          </p:pic>
        </p:grpSp>
      </p:grpSp>
      <p:grpSp>
        <p:nvGrpSpPr>
          <p:cNvPr id="37" name="Group 50">
            <a:extLst>
              <a:ext uri="{FF2B5EF4-FFF2-40B4-BE49-F238E27FC236}">
                <a16:creationId xmlns:a16="http://schemas.microsoft.com/office/drawing/2014/main" id="{FB05F5FD-E226-6768-0AFD-6A28C7F5E5AA}"/>
              </a:ext>
            </a:extLst>
          </p:cNvPr>
          <p:cNvGrpSpPr/>
          <p:nvPr/>
        </p:nvGrpSpPr>
        <p:grpSpPr>
          <a:xfrm>
            <a:off x="4761701" y="5625068"/>
            <a:ext cx="1717426" cy="677104"/>
            <a:chOff x="4761701" y="5625068"/>
            <a:chExt cx="1717426" cy="677104"/>
          </a:xfrm>
        </p:grpSpPr>
        <p:sp>
          <p:nvSpPr>
            <p:cNvPr id="38" name="TextBox 51">
              <a:extLst>
                <a:ext uri="{FF2B5EF4-FFF2-40B4-BE49-F238E27FC236}">
                  <a16:creationId xmlns:a16="http://schemas.microsoft.com/office/drawing/2014/main" id="{D6D148C3-5A4B-8940-2FD2-0387FCCF3590}"/>
                </a:ext>
              </a:extLst>
            </p:cNvPr>
            <p:cNvSpPr txBox="1"/>
            <p:nvPr/>
          </p:nvSpPr>
          <p:spPr>
            <a:xfrm>
              <a:off x="5388559" y="5625068"/>
              <a:ext cx="1090568" cy="677104"/>
            </a:xfrm>
            <a:prstGeom prst="rect">
              <a:avLst/>
            </a:prstGeom>
            <a:noFill/>
            <a:ln cap="flat">
              <a:noFill/>
            </a:ln>
          </p:spPr>
          <p:txBody>
            <a:bodyPr vert="horz" wrap="square" lIns="121916" tIns="60963" rIns="121916" bIns="60963" anchor="t" anchorCtr="0" compatLnSpc="1">
              <a:spAutoFit/>
            </a:bodyPr>
            <a:lstStyle/>
            <a:p>
              <a:pPr marL="0" marR="0" lvl="0" indent="0" algn="l" defTabSz="914372"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200" b="1" i="0" u="none" strike="noStrike" kern="1200" cap="none" spc="0" baseline="0">
                  <a:solidFill>
                    <a:srgbClr val="191446"/>
                  </a:solidFill>
                  <a:uFillTx/>
                  <a:latin typeface="Poppins"/>
                  <a:cs typeface="Poppins"/>
                </a:rPr>
                <a:t>2,000+</a:t>
              </a:r>
              <a:endParaRPr lang="en-US" sz="1200" b="1" i="0" u="none" strike="noStrike" kern="1200" cap="none" spc="0" baseline="0">
                <a:solidFill>
                  <a:srgbClr val="191446"/>
                </a:solidFill>
                <a:uFillTx/>
                <a:latin typeface="Poppins" pitchFamily="2"/>
                <a:cs typeface="Poppins" pitchFamily="2"/>
              </a:endParaRPr>
            </a:p>
            <a:p>
              <a:pPr marL="0" marR="0" lvl="0" indent="0" algn="l" defTabSz="914372"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200" b="0" i="0" u="none" strike="noStrike" kern="1200" cap="none" spc="0" baseline="0">
                  <a:solidFill>
                    <a:srgbClr val="191446"/>
                  </a:solidFill>
                  <a:uFillTx/>
                  <a:latin typeface="Poppins"/>
                  <a:cs typeface="Poppins"/>
                </a:rPr>
                <a:t>Preserved formats</a:t>
              </a:r>
            </a:p>
          </p:txBody>
        </p:sp>
        <p:grpSp>
          <p:nvGrpSpPr>
            <p:cNvPr id="39" name="Group 52">
              <a:extLst>
                <a:ext uri="{FF2B5EF4-FFF2-40B4-BE49-F238E27FC236}">
                  <a16:creationId xmlns:a16="http://schemas.microsoft.com/office/drawing/2014/main" id="{14352A9A-614D-4F95-B573-30982135D35A}"/>
                </a:ext>
              </a:extLst>
            </p:cNvPr>
            <p:cNvGrpSpPr/>
            <p:nvPr/>
          </p:nvGrpSpPr>
          <p:grpSpPr>
            <a:xfrm>
              <a:off x="4761701" y="5640961"/>
              <a:ext cx="630442" cy="630442"/>
              <a:chOff x="4761701" y="5640961"/>
              <a:chExt cx="630442" cy="630442"/>
            </a:xfrm>
          </p:grpSpPr>
          <p:sp>
            <p:nvSpPr>
              <p:cNvPr id="40" name="Oval 53">
                <a:extLst>
                  <a:ext uri="{FF2B5EF4-FFF2-40B4-BE49-F238E27FC236}">
                    <a16:creationId xmlns:a16="http://schemas.microsoft.com/office/drawing/2014/main" id="{258B2DD6-71BE-911B-907D-4201A578FB22}"/>
                  </a:ext>
                </a:extLst>
              </p:cNvPr>
              <p:cNvSpPr/>
              <p:nvPr/>
            </p:nvSpPr>
            <p:spPr>
              <a:xfrm>
                <a:off x="4761701" y="5640961"/>
                <a:ext cx="630442" cy="63044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2457A4"/>
              </a:solidFill>
              <a:ln cap="flat">
                <a:noFill/>
                <a:prstDash val="solid"/>
              </a:ln>
            </p:spPr>
            <p:txBody>
              <a:bodyPr vert="horz" wrap="square" lIns="91440" tIns="45720" rIns="91440" bIns="45720" anchor="ctr" anchorCtr="1" compatLnSpc="1">
                <a:noAutofit/>
              </a:bodyPr>
              <a:lstStyle/>
              <a:p>
                <a:pPr marL="0" marR="0" lvl="0" indent="0" algn="ctr" defTabSz="914372"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a:solidFill>
                    <a:srgbClr val="191446"/>
                  </a:solidFill>
                  <a:uFillTx/>
                  <a:latin typeface="Calibri"/>
                </a:endParaRPr>
              </a:p>
            </p:txBody>
          </p:sp>
          <p:pic>
            <p:nvPicPr>
              <p:cNvPr id="41" name="Graphic 54" descr="Document with solid fill">
                <a:extLst>
                  <a:ext uri="{FF2B5EF4-FFF2-40B4-BE49-F238E27FC236}">
                    <a16:creationId xmlns:a16="http://schemas.microsoft.com/office/drawing/2014/main" id="{212E9254-4186-8C2C-FCBB-CD723A2B2E27}"/>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4833884" y="5713143"/>
                <a:ext cx="486067" cy="486067"/>
              </a:xfrm>
              <a:prstGeom prst="rect">
                <a:avLst/>
              </a:prstGeom>
              <a:noFill/>
              <a:ln cap="flat">
                <a:noFill/>
              </a:ln>
            </p:spPr>
          </p:pic>
        </p:grpSp>
      </p:grpSp>
      <p:grpSp>
        <p:nvGrpSpPr>
          <p:cNvPr id="42" name="Group 55">
            <a:extLst>
              <a:ext uri="{FF2B5EF4-FFF2-40B4-BE49-F238E27FC236}">
                <a16:creationId xmlns:a16="http://schemas.microsoft.com/office/drawing/2014/main" id="{01FCE395-DAB8-77CB-13CD-75961E6D43B7}"/>
              </a:ext>
            </a:extLst>
          </p:cNvPr>
          <p:cNvGrpSpPr/>
          <p:nvPr/>
        </p:nvGrpSpPr>
        <p:grpSpPr>
          <a:xfrm>
            <a:off x="6300188" y="5589809"/>
            <a:ext cx="2133066" cy="646334"/>
            <a:chOff x="6300188" y="5589809"/>
            <a:chExt cx="2133066" cy="646334"/>
          </a:xfrm>
        </p:grpSpPr>
        <p:sp>
          <p:nvSpPr>
            <p:cNvPr id="43" name="TextBox 56">
              <a:extLst>
                <a:ext uri="{FF2B5EF4-FFF2-40B4-BE49-F238E27FC236}">
                  <a16:creationId xmlns:a16="http://schemas.microsoft.com/office/drawing/2014/main" id="{DF843781-CDEF-28CA-6D4B-9848649FA121}"/>
                </a:ext>
              </a:extLst>
            </p:cNvPr>
            <p:cNvSpPr txBox="1"/>
            <p:nvPr/>
          </p:nvSpPr>
          <p:spPr>
            <a:xfrm>
              <a:off x="6930621" y="5589809"/>
              <a:ext cx="1502633" cy="646334"/>
            </a:xfrm>
            <a:prstGeom prst="rect">
              <a:avLst/>
            </a:prstGeom>
            <a:noFill/>
            <a:ln cap="flat">
              <a:noFill/>
            </a:ln>
          </p:spPr>
          <p:txBody>
            <a:bodyPr vert="horz" wrap="square" lIns="91440" tIns="45720" rIns="91440" bIns="45720" anchor="t" anchorCtr="0" compatLnSpc="1">
              <a:spAutoFit/>
            </a:bodyPr>
            <a:lstStyle/>
            <a:p>
              <a:pPr marL="0" marR="0" lvl="0" indent="0" algn="l" defTabSz="914372"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200" b="1" i="0" u="none" strike="noStrike" kern="1200" cap="none" spc="0" baseline="0">
                  <a:solidFill>
                    <a:srgbClr val="191446"/>
                  </a:solidFill>
                  <a:uFillTx/>
                  <a:latin typeface="Poppins"/>
                  <a:cs typeface="Poppins"/>
                </a:rPr>
                <a:t>4,000+</a:t>
              </a:r>
            </a:p>
            <a:p>
              <a:pPr marL="0" marR="0" lvl="0" indent="0" algn="l" defTabSz="914372"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200" b="0" i="0" u="none" strike="noStrike" kern="1200" cap="none" spc="0" baseline="0">
                  <a:solidFill>
                    <a:srgbClr val="191446"/>
                  </a:solidFill>
                  <a:uFillTx/>
                  <a:latin typeface="Poppins"/>
                  <a:cs typeface="Poppins"/>
                </a:rPr>
                <a:t>User organizations </a:t>
              </a:r>
              <a:endParaRPr lang="en-US" sz="1200" b="0" i="0" u="none" strike="noStrike" kern="1200" cap="none" spc="0" baseline="0">
                <a:solidFill>
                  <a:srgbClr val="191446"/>
                </a:solidFill>
                <a:uFillTx/>
                <a:latin typeface="Poppins" pitchFamily="2"/>
                <a:cs typeface="Poppins" pitchFamily="2"/>
              </a:endParaRPr>
            </a:p>
          </p:txBody>
        </p:sp>
        <p:grpSp>
          <p:nvGrpSpPr>
            <p:cNvPr id="44" name="Group 57">
              <a:extLst>
                <a:ext uri="{FF2B5EF4-FFF2-40B4-BE49-F238E27FC236}">
                  <a16:creationId xmlns:a16="http://schemas.microsoft.com/office/drawing/2014/main" id="{BDB1BC0D-7F98-4426-7D18-961EC2369676}"/>
                </a:ext>
              </a:extLst>
            </p:cNvPr>
            <p:cNvGrpSpPr/>
            <p:nvPr/>
          </p:nvGrpSpPr>
          <p:grpSpPr>
            <a:xfrm>
              <a:off x="6300188" y="5591391"/>
              <a:ext cx="630442" cy="630442"/>
              <a:chOff x="6300188" y="5591391"/>
              <a:chExt cx="630442" cy="630442"/>
            </a:xfrm>
          </p:grpSpPr>
          <p:sp>
            <p:nvSpPr>
              <p:cNvPr id="45" name="Oval 58">
                <a:extLst>
                  <a:ext uri="{FF2B5EF4-FFF2-40B4-BE49-F238E27FC236}">
                    <a16:creationId xmlns:a16="http://schemas.microsoft.com/office/drawing/2014/main" id="{FD0E7906-D4DC-760D-2262-470589808536}"/>
                  </a:ext>
                </a:extLst>
              </p:cNvPr>
              <p:cNvSpPr/>
              <p:nvPr/>
            </p:nvSpPr>
            <p:spPr>
              <a:xfrm>
                <a:off x="6300188" y="5591391"/>
                <a:ext cx="630442" cy="63044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BC71B4"/>
              </a:solidFill>
              <a:ln cap="flat">
                <a:noFill/>
                <a:prstDash val="solid"/>
              </a:ln>
            </p:spPr>
            <p:txBody>
              <a:bodyPr vert="horz" wrap="square" lIns="91440" tIns="45720" rIns="91440" bIns="45720" anchor="ctr" anchorCtr="1" compatLnSpc="1">
                <a:noAutofit/>
              </a:bodyPr>
              <a:lstStyle/>
              <a:p>
                <a:pPr marL="0" marR="0" lvl="0" indent="0" algn="ctr" defTabSz="914372"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a:solidFill>
                    <a:srgbClr val="191446"/>
                  </a:solidFill>
                  <a:uFillTx/>
                  <a:latin typeface="Calibri"/>
                </a:endParaRPr>
              </a:p>
            </p:txBody>
          </p:sp>
          <p:pic>
            <p:nvPicPr>
              <p:cNvPr id="46" name="Graphic 59" descr="Group of people with solid fill">
                <a:extLst>
                  <a:ext uri="{FF2B5EF4-FFF2-40B4-BE49-F238E27FC236}">
                    <a16:creationId xmlns:a16="http://schemas.microsoft.com/office/drawing/2014/main" id="{77E3B092-15E0-96D7-76E1-DF9A86CA9254}"/>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6387952" y="5679155"/>
                <a:ext cx="454914" cy="454914"/>
              </a:xfrm>
              <a:prstGeom prst="rect">
                <a:avLst/>
              </a:prstGeom>
              <a:noFill/>
              <a:ln cap="flat">
                <a:noFill/>
              </a:ln>
            </p:spPr>
          </p:pic>
        </p:grpSp>
      </p:grpSp>
    </p:spTree>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C5C50B5-6E4D-23AB-293C-5FE4E5734EA4}"/>
              </a:ext>
            </a:extLst>
          </p:cNvPr>
          <p:cNvSpPr txBox="1">
            <a:spLocks noGrp="1"/>
          </p:cNvSpPr>
          <p:nvPr>
            <p:ph type="body" sz="quarter" idx="4294967295"/>
          </p:nvPr>
        </p:nvSpPr>
        <p:spPr>
          <a:xfrm>
            <a:off x="0" y="475"/>
            <a:ext cx="12191996" cy="1073597"/>
          </a:xfrm>
          <a:prstGeom prst="rect">
            <a:avLst/>
          </a:prstGeom>
          <a:noFill/>
          <a:ln>
            <a:noFill/>
          </a:ln>
        </p:spPr>
        <p:txBody>
          <a:bodyPr vert="horz" wrap="square" lIns="359999" tIns="431999" rIns="719998" bIns="0" anchor="t" anchorCtr="0" compatLnSpc="1">
            <a:noAutofit/>
          </a:bodyPr>
          <a:lstStyle/>
          <a:p>
            <a:pPr marL="0" lvl="0" indent="0" defTabSz="609566">
              <a:lnSpc>
                <a:spcPct val="100000"/>
              </a:lnSpc>
              <a:spcBef>
                <a:spcPts val="800"/>
              </a:spcBef>
              <a:buNone/>
            </a:pPr>
            <a:r>
              <a:rPr lang="en-GB" sz="3200">
                <a:solidFill>
                  <a:srgbClr val="191446"/>
                </a:solidFill>
                <a:latin typeface="Poppins" pitchFamily="2"/>
                <a:cs typeface="Poppins" pitchFamily="2"/>
              </a:rPr>
              <a:t>Collaborating with practitioners &amp; Microsoft</a:t>
            </a:r>
            <a:endParaRPr lang="en-GB" sz="3200">
              <a:solidFill>
                <a:srgbClr val="191446"/>
              </a:solidFill>
              <a:latin typeface="Cambria"/>
            </a:endParaRPr>
          </a:p>
        </p:txBody>
      </p:sp>
      <p:sp>
        <p:nvSpPr>
          <p:cNvPr id="3" name="TextBox 37">
            <a:extLst>
              <a:ext uri="{FF2B5EF4-FFF2-40B4-BE49-F238E27FC236}">
                <a16:creationId xmlns:a16="http://schemas.microsoft.com/office/drawing/2014/main" id="{E0D27075-1FBC-D278-BCA3-21DFEECD6BBC}"/>
              </a:ext>
            </a:extLst>
          </p:cNvPr>
          <p:cNvSpPr txBox="1"/>
          <p:nvPr/>
        </p:nvSpPr>
        <p:spPr>
          <a:xfrm>
            <a:off x="1841747" y="1987375"/>
            <a:ext cx="5332259" cy="646334"/>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800" b="0" i="0" u="none" strike="noStrike" kern="1200" cap="none" spc="0" baseline="0">
                <a:solidFill>
                  <a:srgbClr val="191446"/>
                </a:solidFill>
                <a:uFillTx/>
                <a:latin typeface="Poppins"/>
                <a:cs typeface="Poppins"/>
              </a:rPr>
              <a:t>300+ records managers, archivists, IG &amp; IT practitioners &amp; leaders around the globe</a:t>
            </a:r>
            <a:endParaRPr lang="en-US" sz="2000" b="0" i="0" u="none" strike="noStrike" kern="1200" cap="none" spc="0" baseline="0">
              <a:solidFill>
                <a:srgbClr val="191446"/>
              </a:solidFill>
              <a:uFillTx/>
              <a:latin typeface="Poppins" pitchFamily="2"/>
              <a:cs typeface="Poppins" pitchFamily="2"/>
            </a:endParaRPr>
          </a:p>
        </p:txBody>
      </p:sp>
      <p:grpSp>
        <p:nvGrpSpPr>
          <p:cNvPr id="4" name="Group 10">
            <a:extLst>
              <a:ext uri="{FF2B5EF4-FFF2-40B4-BE49-F238E27FC236}">
                <a16:creationId xmlns:a16="http://schemas.microsoft.com/office/drawing/2014/main" id="{1CFB935F-30E8-256F-90C2-43C2011D971C}"/>
              </a:ext>
            </a:extLst>
          </p:cNvPr>
          <p:cNvGrpSpPr/>
          <p:nvPr/>
        </p:nvGrpSpPr>
        <p:grpSpPr>
          <a:xfrm>
            <a:off x="1123139" y="2000999"/>
            <a:ext cx="609694" cy="609694"/>
            <a:chOff x="1123139" y="2000999"/>
            <a:chExt cx="609694" cy="609694"/>
          </a:xfrm>
        </p:grpSpPr>
        <p:pic>
          <p:nvPicPr>
            <p:cNvPr id="5" name="Picture 8">
              <a:extLst>
                <a:ext uri="{FF2B5EF4-FFF2-40B4-BE49-F238E27FC236}">
                  <a16:creationId xmlns:a16="http://schemas.microsoft.com/office/drawing/2014/main" id="{EB64F09E-5377-9EBF-8552-1D10A55DA24E}"/>
                </a:ext>
              </a:extLst>
            </p:cNvPr>
            <p:cNvPicPr>
              <a:picLocks noChangeAspect="1"/>
            </p:cNvPicPr>
            <p:nvPr/>
          </p:nvPicPr>
          <p:blipFill>
            <a:blip r:embed="rId3"/>
            <a:srcRect/>
            <a:stretch>
              <a:fillRect/>
            </a:stretch>
          </p:blipFill>
          <p:spPr>
            <a:xfrm>
              <a:off x="1123139" y="2000999"/>
              <a:ext cx="609694" cy="609694"/>
            </a:xfrm>
            <a:prstGeom prst="rect">
              <a:avLst/>
            </a:prstGeom>
            <a:noFill/>
            <a:ln cap="flat">
              <a:noFill/>
            </a:ln>
          </p:spPr>
        </p:pic>
        <p:pic>
          <p:nvPicPr>
            <p:cNvPr id="6" name="Graphic 48" descr="Users with solid fill">
              <a:extLst>
                <a:ext uri="{FF2B5EF4-FFF2-40B4-BE49-F238E27FC236}">
                  <a16:creationId xmlns:a16="http://schemas.microsoft.com/office/drawing/2014/main" id="{B281F722-AE4A-372C-C849-6E8AAC17DEE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65110" y="2042961"/>
              <a:ext cx="525761" cy="525761"/>
            </a:xfrm>
            <a:prstGeom prst="rect">
              <a:avLst/>
            </a:prstGeom>
            <a:noFill/>
            <a:ln cap="flat">
              <a:noFill/>
            </a:ln>
          </p:spPr>
        </p:pic>
      </p:grpSp>
      <p:sp>
        <p:nvSpPr>
          <p:cNvPr id="7" name="TextBox 36">
            <a:extLst>
              <a:ext uri="{FF2B5EF4-FFF2-40B4-BE49-F238E27FC236}">
                <a16:creationId xmlns:a16="http://schemas.microsoft.com/office/drawing/2014/main" id="{526091D9-51B5-CF2A-3079-E51B81773580}"/>
              </a:ext>
            </a:extLst>
          </p:cNvPr>
          <p:cNvSpPr txBox="1"/>
          <p:nvPr/>
        </p:nvSpPr>
        <p:spPr>
          <a:xfrm>
            <a:off x="1841747" y="2900330"/>
            <a:ext cx="5332259" cy="646334"/>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800" b="0" i="0" u="none" strike="noStrike" kern="1200" cap="none" spc="0" baseline="0">
                <a:solidFill>
                  <a:srgbClr val="191446"/>
                </a:solidFill>
                <a:uFillTx/>
                <a:latin typeface="Poppins" pitchFamily="2"/>
                <a:cs typeface="Poppins" pitchFamily="2"/>
              </a:rPr>
              <a:t>Government, business &amp; education institutions of all shapes &amp; sizes</a:t>
            </a:r>
          </a:p>
        </p:txBody>
      </p:sp>
      <p:grpSp>
        <p:nvGrpSpPr>
          <p:cNvPr id="8" name="Group 11">
            <a:extLst>
              <a:ext uri="{FF2B5EF4-FFF2-40B4-BE49-F238E27FC236}">
                <a16:creationId xmlns:a16="http://schemas.microsoft.com/office/drawing/2014/main" id="{0FCF3E16-3B2C-55F0-F592-5BF277F0AEE9}"/>
              </a:ext>
            </a:extLst>
          </p:cNvPr>
          <p:cNvGrpSpPr/>
          <p:nvPr/>
        </p:nvGrpSpPr>
        <p:grpSpPr>
          <a:xfrm>
            <a:off x="1123139" y="2918645"/>
            <a:ext cx="609694" cy="609694"/>
            <a:chOff x="1123139" y="2918645"/>
            <a:chExt cx="609694" cy="609694"/>
          </a:xfrm>
        </p:grpSpPr>
        <p:pic>
          <p:nvPicPr>
            <p:cNvPr id="9" name="Picture 9">
              <a:extLst>
                <a:ext uri="{FF2B5EF4-FFF2-40B4-BE49-F238E27FC236}">
                  <a16:creationId xmlns:a16="http://schemas.microsoft.com/office/drawing/2014/main" id="{6EC00720-4FD7-A739-7774-86349C34FD43}"/>
                </a:ext>
              </a:extLst>
            </p:cNvPr>
            <p:cNvPicPr>
              <a:picLocks noChangeAspect="1"/>
            </p:cNvPicPr>
            <p:nvPr/>
          </p:nvPicPr>
          <p:blipFill>
            <a:blip r:embed="rId3"/>
            <a:srcRect/>
            <a:stretch>
              <a:fillRect/>
            </a:stretch>
          </p:blipFill>
          <p:spPr>
            <a:xfrm>
              <a:off x="1123139" y="2918645"/>
              <a:ext cx="609694" cy="609694"/>
            </a:xfrm>
            <a:prstGeom prst="rect">
              <a:avLst/>
            </a:prstGeom>
            <a:noFill/>
            <a:ln cap="flat">
              <a:noFill/>
            </a:ln>
          </p:spPr>
        </p:pic>
        <p:pic>
          <p:nvPicPr>
            <p:cNvPr id="10" name="Graphic 26" descr="Connections with solid fill">
              <a:extLst>
                <a:ext uri="{FF2B5EF4-FFF2-40B4-BE49-F238E27FC236}">
                  <a16:creationId xmlns:a16="http://schemas.microsoft.com/office/drawing/2014/main" id="{26761EF0-C10F-DF66-2937-28BB4AB5407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165110" y="2960607"/>
              <a:ext cx="525761" cy="525761"/>
            </a:xfrm>
            <a:prstGeom prst="rect">
              <a:avLst/>
            </a:prstGeom>
            <a:noFill/>
            <a:ln cap="flat">
              <a:noFill/>
            </a:ln>
          </p:spPr>
        </p:pic>
      </p:grpSp>
      <p:sp>
        <p:nvSpPr>
          <p:cNvPr id="11" name="TextBox 59">
            <a:extLst>
              <a:ext uri="{FF2B5EF4-FFF2-40B4-BE49-F238E27FC236}">
                <a16:creationId xmlns:a16="http://schemas.microsoft.com/office/drawing/2014/main" id="{AB40068A-AC9D-C551-72CA-B40EB939D3A8}"/>
              </a:ext>
            </a:extLst>
          </p:cNvPr>
          <p:cNvSpPr txBox="1"/>
          <p:nvPr/>
        </p:nvSpPr>
        <p:spPr>
          <a:xfrm>
            <a:off x="872657" y="1267522"/>
            <a:ext cx="6275883" cy="400114"/>
          </a:xfrm>
          <a:prstGeom prst="rect">
            <a:avLst/>
          </a:prstGeom>
          <a:no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000" b="0" i="0" u="none" strike="noStrike" kern="1200" cap="none" spc="0" baseline="0">
                <a:solidFill>
                  <a:srgbClr val="191446"/>
                </a:solidFill>
                <a:uFillTx/>
                <a:latin typeface="Poppins" pitchFamily="2"/>
              </a:rPr>
              <a:t>Preserve365® ​Early Access &amp; Preview groups:​</a:t>
            </a:r>
            <a:endParaRPr lang="en-GB" sz="2000" b="0" i="0" u="none" strike="noStrike" kern="1200" cap="none" spc="0" baseline="0">
              <a:solidFill>
                <a:srgbClr val="191446"/>
              </a:solidFill>
              <a:uFillTx/>
              <a:latin typeface="Poppins" pitchFamily="2"/>
              <a:cs typeface="Poppins" pitchFamily="2"/>
            </a:endParaRPr>
          </a:p>
        </p:txBody>
      </p:sp>
      <p:grpSp>
        <p:nvGrpSpPr>
          <p:cNvPr id="12" name="Group 42">
            <a:extLst>
              <a:ext uri="{FF2B5EF4-FFF2-40B4-BE49-F238E27FC236}">
                <a16:creationId xmlns:a16="http://schemas.microsoft.com/office/drawing/2014/main" id="{C68D9CB9-B761-261D-1665-41117DD9B626}"/>
              </a:ext>
            </a:extLst>
          </p:cNvPr>
          <p:cNvGrpSpPr/>
          <p:nvPr/>
        </p:nvGrpSpPr>
        <p:grpSpPr>
          <a:xfrm>
            <a:off x="7808902" y="1526398"/>
            <a:ext cx="3371795" cy="3212945"/>
            <a:chOff x="7808902" y="1526398"/>
            <a:chExt cx="3371795" cy="3212945"/>
          </a:xfrm>
        </p:grpSpPr>
        <p:pic>
          <p:nvPicPr>
            <p:cNvPr id="13" name="Picture 2">
              <a:extLst>
                <a:ext uri="{FF2B5EF4-FFF2-40B4-BE49-F238E27FC236}">
                  <a16:creationId xmlns:a16="http://schemas.microsoft.com/office/drawing/2014/main" id="{0F796B01-0E55-24A3-B670-9ACA99B02EB7}"/>
                </a:ext>
              </a:extLst>
            </p:cNvPr>
            <p:cNvPicPr>
              <a:picLocks noChangeAspect="1"/>
            </p:cNvPicPr>
            <p:nvPr/>
          </p:nvPicPr>
          <p:blipFill>
            <a:blip r:embed="rId8"/>
            <a:srcRect/>
            <a:stretch>
              <a:fillRect/>
            </a:stretch>
          </p:blipFill>
          <p:spPr>
            <a:xfrm>
              <a:off x="7808902" y="1526398"/>
              <a:ext cx="1887888" cy="2718593"/>
            </a:xfrm>
            <a:prstGeom prst="rect">
              <a:avLst/>
            </a:prstGeom>
            <a:noFill/>
            <a:ln cap="flat">
              <a:noFill/>
            </a:ln>
            <a:effectLst>
              <a:outerShdw dist="139699" dir="2700000" algn="tl">
                <a:srgbClr val="333333">
                  <a:alpha val="65000"/>
                </a:srgbClr>
              </a:outerShdw>
            </a:effectLst>
          </p:spPr>
        </p:pic>
        <p:pic>
          <p:nvPicPr>
            <p:cNvPr id="14" name="Picture 3">
              <a:extLst>
                <a:ext uri="{FF2B5EF4-FFF2-40B4-BE49-F238E27FC236}">
                  <a16:creationId xmlns:a16="http://schemas.microsoft.com/office/drawing/2014/main" id="{1F423955-11EA-7765-ADAE-5391E63A736A}"/>
                </a:ext>
              </a:extLst>
            </p:cNvPr>
            <p:cNvPicPr>
              <a:picLocks noChangeAspect="1"/>
            </p:cNvPicPr>
            <p:nvPr/>
          </p:nvPicPr>
          <p:blipFill>
            <a:blip r:embed="rId9"/>
            <a:srcRect/>
            <a:stretch>
              <a:fillRect/>
            </a:stretch>
          </p:blipFill>
          <p:spPr>
            <a:xfrm>
              <a:off x="9281050" y="2020750"/>
              <a:ext cx="1899647" cy="2718593"/>
            </a:xfrm>
            <a:prstGeom prst="rect">
              <a:avLst/>
            </a:prstGeom>
            <a:noFill/>
            <a:ln cap="flat">
              <a:noFill/>
            </a:ln>
            <a:effectLst>
              <a:outerShdw dist="139699" dir="2700000" algn="tl">
                <a:srgbClr val="333333">
                  <a:alpha val="65000"/>
                </a:srgbClr>
              </a:outerShdw>
            </a:effectLst>
          </p:spPr>
        </p:pic>
      </p:grpSp>
      <p:grpSp>
        <p:nvGrpSpPr>
          <p:cNvPr id="15" name="Group 58">
            <a:extLst>
              <a:ext uri="{FF2B5EF4-FFF2-40B4-BE49-F238E27FC236}">
                <a16:creationId xmlns:a16="http://schemas.microsoft.com/office/drawing/2014/main" id="{927C4738-4DB6-BDE5-27DA-189521BC9529}"/>
              </a:ext>
            </a:extLst>
          </p:cNvPr>
          <p:cNvGrpSpPr/>
          <p:nvPr/>
        </p:nvGrpSpPr>
        <p:grpSpPr>
          <a:xfrm>
            <a:off x="878912" y="3843552"/>
            <a:ext cx="6051087" cy="2117311"/>
            <a:chOff x="878912" y="3843552"/>
            <a:chExt cx="6051087" cy="2117311"/>
          </a:xfrm>
        </p:grpSpPr>
        <p:grpSp>
          <p:nvGrpSpPr>
            <p:cNvPr id="16" name="Group 56">
              <a:extLst>
                <a:ext uri="{FF2B5EF4-FFF2-40B4-BE49-F238E27FC236}">
                  <a16:creationId xmlns:a16="http://schemas.microsoft.com/office/drawing/2014/main" id="{CB40F110-FB94-EC4B-8F94-9F4C6F3E003B}"/>
                </a:ext>
              </a:extLst>
            </p:cNvPr>
            <p:cNvGrpSpPr/>
            <p:nvPr/>
          </p:nvGrpSpPr>
          <p:grpSpPr>
            <a:xfrm>
              <a:off x="1248832" y="3976789"/>
              <a:ext cx="5456847" cy="1915402"/>
              <a:chOff x="1248832" y="3976789"/>
              <a:chExt cx="5456847" cy="1915402"/>
            </a:xfrm>
          </p:grpSpPr>
          <p:pic>
            <p:nvPicPr>
              <p:cNvPr id="17" name="Picture 6">
                <a:extLst>
                  <a:ext uri="{FF2B5EF4-FFF2-40B4-BE49-F238E27FC236}">
                    <a16:creationId xmlns:a16="http://schemas.microsoft.com/office/drawing/2014/main" id="{B21FBF21-E726-7C96-4589-3878338EB33F}"/>
                  </a:ext>
                </a:extLst>
              </p:cNvPr>
              <p:cNvPicPr>
                <a:picLocks noChangeAspect="1"/>
              </p:cNvPicPr>
              <p:nvPr/>
            </p:nvPicPr>
            <p:blipFill>
              <a:blip r:embed="rId10"/>
              <a:srcRect l="9314" r="10119"/>
              <a:stretch>
                <a:fillRect/>
              </a:stretch>
            </p:blipFill>
            <p:spPr>
              <a:xfrm>
                <a:off x="3806135" y="4968858"/>
                <a:ext cx="1899318" cy="923333"/>
              </a:xfrm>
              <a:prstGeom prst="rect">
                <a:avLst/>
              </a:prstGeom>
              <a:noFill/>
              <a:ln cap="flat">
                <a:noFill/>
              </a:ln>
            </p:spPr>
          </p:pic>
          <p:pic>
            <p:nvPicPr>
              <p:cNvPr id="18" name="Picture 23">
                <a:extLst>
                  <a:ext uri="{FF2B5EF4-FFF2-40B4-BE49-F238E27FC236}">
                    <a16:creationId xmlns:a16="http://schemas.microsoft.com/office/drawing/2014/main" id="{9EE25EEE-8301-CF80-1B5A-6963B74EE946}"/>
                  </a:ext>
                </a:extLst>
              </p:cNvPr>
              <p:cNvPicPr>
                <a:picLocks noChangeAspect="1"/>
              </p:cNvPicPr>
              <p:nvPr/>
            </p:nvPicPr>
            <p:blipFill>
              <a:blip r:embed="rId11"/>
              <a:srcRect b="27014"/>
              <a:stretch>
                <a:fillRect/>
              </a:stretch>
            </p:blipFill>
            <p:spPr>
              <a:xfrm>
                <a:off x="2143966" y="4968858"/>
                <a:ext cx="1551928" cy="844722"/>
              </a:xfrm>
              <a:prstGeom prst="rect">
                <a:avLst/>
              </a:prstGeom>
              <a:noFill/>
              <a:ln cap="flat">
                <a:noFill/>
              </a:ln>
            </p:spPr>
          </p:pic>
          <p:sp>
            <p:nvSpPr>
              <p:cNvPr id="19" name="Oval 29">
                <a:extLst>
                  <a:ext uri="{FF2B5EF4-FFF2-40B4-BE49-F238E27FC236}">
                    <a16:creationId xmlns:a16="http://schemas.microsoft.com/office/drawing/2014/main" id="{44470C51-8953-9E38-C8E9-85D9BA98DFD9}"/>
                  </a:ext>
                </a:extLst>
              </p:cNvPr>
              <p:cNvSpPr/>
              <p:nvPr/>
            </p:nvSpPr>
            <p:spPr>
              <a:xfrm>
                <a:off x="1248832" y="4123386"/>
                <a:ext cx="630149" cy="630149"/>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00B0F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a:solidFill>
                    <a:srgbClr val="191446"/>
                  </a:solidFill>
                  <a:uFillTx/>
                  <a:latin typeface="Calibri"/>
                </a:endParaRPr>
              </a:p>
            </p:txBody>
          </p:sp>
          <p:pic>
            <p:nvPicPr>
              <p:cNvPr id="20" name="Graphic 30" descr="Handshake with solid fill">
                <a:extLst>
                  <a:ext uri="{FF2B5EF4-FFF2-40B4-BE49-F238E27FC236}">
                    <a16:creationId xmlns:a16="http://schemas.microsoft.com/office/drawing/2014/main" id="{13301011-6041-E60A-21D8-222D192DC7FC}"/>
                  </a:ext>
                </a:extLst>
              </p:cNvPr>
              <p:cNvPicPr>
                <a:picLocks noChangeAspect="1"/>
              </p:cNvPicPr>
              <p:nvPr/>
            </p:nvPicPr>
            <p:blipFill>
              <a:blip r:embed="rId12">
                <a:extLst>
                  <a:ext uri="{96DAC541-7B7A-43D3-8B79-37D633B846F1}">
                    <asvg:svgBlip xmlns:asvg="http://schemas.microsoft.com/office/drawing/2016/SVG/main" r:embed="rId13"/>
                  </a:ext>
                </a:extLst>
              </a:blip>
              <a:srcRect/>
              <a:stretch>
                <a:fillRect/>
              </a:stretch>
            </p:blipFill>
            <p:spPr>
              <a:xfrm>
                <a:off x="1315977" y="4175571"/>
                <a:ext cx="525761" cy="525761"/>
              </a:xfrm>
              <a:prstGeom prst="rect">
                <a:avLst/>
              </a:prstGeom>
              <a:noFill/>
              <a:ln cap="flat">
                <a:noFill/>
              </a:ln>
            </p:spPr>
          </p:pic>
          <p:sp>
            <p:nvSpPr>
              <p:cNvPr id="21" name="TextBox 31">
                <a:extLst>
                  <a:ext uri="{FF2B5EF4-FFF2-40B4-BE49-F238E27FC236}">
                    <a16:creationId xmlns:a16="http://schemas.microsoft.com/office/drawing/2014/main" id="{CE2F5AB2-89A3-0BDE-8C4A-B733F8781386}"/>
                  </a:ext>
                </a:extLst>
              </p:cNvPr>
              <p:cNvSpPr txBox="1"/>
              <p:nvPr/>
            </p:nvSpPr>
            <p:spPr>
              <a:xfrm>
                <a:off x="1982611" y="3976789"/>
                <a:ext cx="4723068" cy="923333"/>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800" b="0" i="0" u="none" strike="noStrike" kern="1200" cap="none" spc="0" baseline="0">
                    <a:solidFill>
                      <a:srgbClr val="191446"/>
                    </a:solidFill>
                    <a:uFillTx/>
                    <a:latin typeface="Poppins" pitchFamily="2"/>
                    <a:cs typeface="Poppins" pitchFamily="2"/>
                  </a:rPr>
                  <a:t>Working with </a:t>
                </a:r>
                <a:r>
                  <a:rPr lang="en-US" sz="1800" b="1" i="0" u="none" strike="noStrike" kern="1200" cap="none" spc="0" baseline="0">
                    <a:solidFill>
                      <a:srgbClr val="191446"/>
                    </a:solidFill>
                    <a:uFillTx/>
                    <a:latin typeface="Poppins" pitchFamily="2"/>
                    <a:cs typeface="Poppins" pitchFamily="2"/>
                  </a:rPr>
                  <a:t>Microsoft</a:t>
                </a:r>
                <a:r>
                  <a:rPr lang="en-US" sz="1800" b="0" i="0" u="none" strike="noStrike" kern="1200" cap="none" spc="0" baseline="0">
                    <a:solidFill>
                      <a:srgbClr val="191446"/>
                    </a:solidFill>
                    <a:uFillTx/>
                    <a:latin typeface="Poppins" pitchFamily="2"/>
                    <a:cs typeface="Poppins" pitchFamily="2"/>
                  </a:rPr>
                  <a:t> to make digital preservation part of the Microsoft 365 experience &amp; ecosystem </a:t>
                </a:r>
              </a:p>
            </p:txBody>
          </p:sp>
        </p:grpSp>
        <p:sp>
          <p:nvSpPr>
            <p:cNvPr id="22" name="Rectangle: Rounded Corners 46">
              <a:extLst>
                <a:ext uri="{FF2B5EF4-FFF2-40B4-BE49-F238E27FC236}">
                  <a16:creationId xmlns:a16="http://schemas.microsoft.com/office/drawing/2014/main" id="{80B68832-18B1-11F2-2B62-C684F751A450}"/>
                </a:ext>
              </a:extLst>
            </p:cNvPr>
            <p:cNvSpPr/>
            <p:nvPr/>
          </p:nvSpPr>
          <p:spPr>
            <a:xfrm>
              <a:off x="878912" y="3843552"/>
              <a:ext cx="6051087" cy="2117311"/>
            </a:xfrm>
            <a:custGeom>
              <a:avLst>
                <a:gd name="f10" fmla="val 3600"/>
              </a:avLst>
              <a:gdLst>
                <a:gd name="f1" fmla="val 10800000"/>
                <a:gd name="f2" fmla="val 5400000"/>
                <a:gd name="f3" fmla="val 16200000"/>
                <a:gd name="f4" fmla="val w"/>
                <a:gd name="f5" fmla="val h"/>
                <a:gd name="f6" fmla="val ss"/>
                <a:gd name="f7" fmla="val 0"/>
                <a:gd name="f8" fmla="*/ 5419351 1 1725033"/>
                <a:gd name="f9" fmla="val 45"/>
                <a:gd name="f10" fmla="val 3600"/>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noFill/>
            <a:ln w="38103" cap="flat">
              <a:solidFill>
                <a:srgbClr val="00B0F0"/>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a:solidFill>
                  <a:srgbClr val="191446"/>
                </a:solidFill>
                <a:uFillTx/>
                <a:latin typeface="Calibri"/>
              </a:endParaRPr>
            </a:p>
          </p:txBody>
        </p:sp>
      </p:grpSp>
      <p:pic>
        <p:nvPicPr>
          <p:cNvPr id="23" name="Picture 4">
            <a:extLst>
              <a:ext uri="{FF2B5EF4-FFF2-40B4-BE49-F238E27FC236}">
                <a16:creationId xmlns:a16="http://schemas.microsoft.com/office/drawing/2014/main" id="{31403B44-B73D-3793-2DEF-BD5415885A50}"/>
              </a:ext>
            </a:extLst>
          </p:cNvPr>
          <p:cNvPicPr>
            <a:picLocks noChangeAspect="1"/>
          </p:cNvPicPr>
          <p:nvPr/>
        </p:nvPicPr>
        <p:blipFill>
          <a:blip r:embed="rId14"/>
          <a:srcRect l="52297" t="25000"/>
          <a:stretch>
            <a:fillRect/>
          </a:stretch>
        </p:blipFill>
        <p:spPr>
          <a:xfrm rot="10799991">
            <a:off x="8484973" y="0"/>
            <a:ext cx="3707032" cy="6858000"/>
          </a:xfrm>
          <a:prstGeom prst="rect">
            <a:avLst/>
          </a:prstGeom>
          <a:noFill/>
          <a:ln cap="flat">
            <a:noFill/>
          </a:ln>
        </p:spPr>
      </p:pic>
      <p:pic>
        <p:nvPicPr>
          <p:cNvPr id="24" name="Picture 3">
            <a:extLst>
              <a:ext uri="{FF2B5EF4-FFF2-40B4-BE49-F238E27FC236}">
                <a16:creationId xmlns:a16="http://schemas.microsoft.com/office/drawing/2014/main" id="{8164961D-755E-FACD-24B5-6D7FD1945C71}"/>
              </a:ext>
            </a:extLst>
          </p:cNvPr>
          <p:cNvPicPr>
            <a:picLocks noChangeAspect="1"/>
          </p:cNvPicPr>
          <p:nvPr/>
        </p:nvPicPr>
        <p:blipFill>
          <a:blip r:embed="rId15"/>
          <a:srcRect l="22486" b="68327"/>
          <a:stretch>
            <a:fillRect/>
          </a:stretch>
        </p:blipFill>
        <p:spPr>
          <a:xfrm>
            <a:off x="0" y="2967072"/>
            <a:ext cx="9283034" cy="3950418"/>
          </a:xfrm>
          <a:prstGeom prst="rect">
            <a:avLst/>
          </a:prstGeom>
          <a:noFill/>
          <a:ln cap="flat">
            <a:noFill/>
          </a:ln>
        </p:spPr>
      </p:pic>
    </p:spTree>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4">
            <a:extLst>
              <a:ext uri="{FF2B5EF4-FFF2-40B4-BE49-F238E27FC236}">
                <a16:creationId xmlns:a16="http://schemas.microsoft.com/office/drawing/2014/main" id="{A3506C05-C700-576B-18B9-A3F3A9A1F0A9}"/>
              </a:ext>
            </a:extLst>
          </p:cNvPr>
          <p:cNvSpPr txBox="1"/>
          <p:nvPr/>
        </p:nvSpPr>
        <p:spPr>
          <a:xfrm>
            <a:off x="454575" y="1219151"/>
            <a:ext cx="5281409" cy="3180420"/>
          </a:xfrm>
          <a:prstGeom prst="rect">
            <a:avLst/>
          </a:prstGeom>
          <a:noFill/>
          <a:ln cap="flat">
            <a:noFill/>
          </a:ln>
        </p:spPr>
        <p:txBody>
          <a:bodyPr vert="horz" wrap="square" lIns="121916" tIns="60963" rIns="121916" bIns="60963" anchor="t" anchorCtr="0" compatLnSpc="1">
            <a:spAutoFit/>
          </a:bodyPr>
          <a:lstStyle/>
          <a:p>
            <a:pPr marL="0" marR="0" lvl="0" indent="0" algn="l" defTabSz="914372"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800" b="0" i="0" u="none" strike="noStrike" kern="1200" cap="none" spc="0" baseline="0">
                <a:solidFill>
                  <a:srgbClr val="120A44"/>
                </a:solidFill>
                <a:uFillTx/>
                <a:latin typeface="Poppins" pitchFamily="2"/>
              </a:rPr>
              <a:t>Addressing the </a:t>
            </a:r>
            <a:r>
              <a:rPr lang="en-US" sz="2800" b="1" i="0" u="none" strike="noStrike" kern="1200" cap="none" spc="0" baseline="0">
                <a:solidFill>
                  <a:srgbClr val="120A44"/>
                </a:solidFill>
                <a:uFillTx/>
                <a:latin typeface="Poppins" pitchFamily="2"/>
              </a:rPr>
              <a:t>hidden risk </a:t>
            </a:r>
            <a:r>
              <a:rPr lang="en-US" sz="2800" b="0" i="0" u="none" strike="noStrike" kern="1200" cap="none" spc="0" baseline="0">
                <a:solidFill>
                  <a:srgbClr val="120A44"/>
                </a:solidFill>
                <a:uFillTx/>
                <a:latin typeface="Poppins" pitchFamily="2"/>
              </a:rPr>
              <a:t>of long term &amp; permanent records in Microsoft 365</a:t>
            </a:r>
          </a:p>
          <a:p>
            <a:pPr marL="0" marR="0" lvl="0" indent="0" algn="l" defTabSz="914372"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3200" b="1" i="0" u="none" strike="noStrike" kern="1200" cap="none" spc="0" baseline="0">
              <a:solidFill>
                <a:srgbClr val="120A44"/>
              </a:solidFill>
              <a:uFillTx/>
              <a:latin typeface="Poppins" pitchFamily="2"/>
            </a:endParaRPr>
          </a:p>
          <a:p>
            <a:pPr marL="0" marR="0" lvl="0" indent="0" algn="l" defTabSz="914372"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3200" b="1" i="0" u="none" strike="noStrike" kern="1200" cap="none" spc="0" baseline="0">
              <a:solidFill>
                <a:srgbClr val="120A44"/>
              </a:solidFill>
              <a:uFillTx/>
              <a:latin typeface="Poppins" pitchFamily="2"/>
            </a:endParaRPr>
          </a:p>
          <a:p>
            <a:pPr marL="0" marR="0" lvl="0" indent="0" algn="l" defTabSz="914372"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3200" b="1" i="0" u="none" strike="noStrike" kern="1200" cap="none" spc="0" baseline="0">
              <a:solidFill>
                <a:srgbClr val="120A44"/>
              </a:solidFill>
              <a:uFillTx/>
              <a:latin typeface="Poppins" pitchFamily="2"/>
            </a:endParaRPr>
          </a:p>
          <a:p>
            <a:pPr marL="0" marR="0" lvl="0" indent="0" algn="l" defTabSz="914372"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67" b="0" i="0" u="none" strike="noStrike" kern="1200" cap="none" spc="0" baseline="0">
              <a:solidFill>
                <a:srgbClr val="120A44"/>
              </a:solidFill>
              <a:uFillTx/>
              <a:latin typeface="Poppins" pitchFamily="2"/>
            </a:endParaRPr>
          </a:p>
        </p:txBody>
      </p:sp>
      <p:pic>
        <p:nvPicPr>
          <p:cNvPr id="3" name="Picture 5" descr="A person typing on a computer&#10;&#10;Description automatically generated">
            <a:extLst>
              <a:ext uri="{FF2B5EF4-FFF2-40B4-BE49-F238E27FC236}">
                <a16:creationId xmlns:a16="http://schemas.microsoft.com/office/drawing/2014/main" id="{33910994-E76E-105B-CDFC-AE06006CBE81}"/>
              </a:ext>
            </a:extLst>
          </p:cNvPr>
          <p:cNvPicPr>
            <a:picLocks noChangeAspect="1"/>
          </p:cNvPicPr>
          <p:nvPr/>
        </p:nvPicPr>
        <p:blipFill>
          <a:blip r:embed="rId3"/>
          <a:srcRect l="34366" t="10858" r="8905" b="6218"/>
          <a:stretch>
            <a:fillRect/>
          </a:stretch>
        </p:blipFill>
        <p:spPr>
          <a:xfrm>
            <a:off x="6215743" y="855640"/>
            <a:ext cx="5281409" cy="5146709"/>
          </a:xfrm>
          <a:prstGeom prst="rect">
            <a:avLst/>
          </a:prstGeom>
          <a:noFill/>
          <a:ln cap="flat">
            <a:noFill/>
          </a:ln>
        </p:spPr>
      </p:pic>
    </p:spTree>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a:extLst>
              <a:ext uri="{FF2B5EF4-FFF2-40B4-BE49-F238E27FC236}">
                <a16:creationId xmlns:a16="http://schemas.microsoft.com/office/drawing/2014/main" id="{07DF9A37-2087-5D92-7368-625F1CA33AD5}"/>
              </a:ext>
            </a:extLst>
          </p:cNvPr>
          <p:cNvSpPr txBox="1"/>
          <p:nvPr/>
        </p:nvSpPr>
        <p:spPr>
          <a:xfrm>
            <a:off x="268522" y="286280"/>
            <a:ext cx="11923474" cy="564321"/>
          </a:xfrm>
          <a:prstGeom prst="rect">
            <a:avLst/>
          </a:prstGeom>
          <a:noFill/>
          <a:ln cap="flat">
            <a:noFill/>
          </a:ln>
        </p:spPr>
        <p:txBody>
          <a:bodyPr vert="horz" wrap="square" lIns="91440" tIns="45720" rIns="91440" bIns="45720" anchor="t" anchorCtr="0" compatLnSpc="1">
            <a:spAutoFit/>
          </a:bodyPr>
          <a:lstStyle/>
          <a:p>
            <a:pPr marL="0" marR="0" lvl="0" indent="0" algn="l" defTabSz="914308"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3067" b="0" i="0" u="none" strike="noStrike" kern="1200" cap="none" spc="0" baseline="0">
                <a:solidFill>
                  <a:srgbClr val="000000"/>
                </a:solidFill>
                <a:uFillTx/>
                <a:latin typeface="Poppins" pitchFamily="2"/>
                <a:cs typeface="Poppins" pitchFamily="2"/>
              </a:rPr>
              <a:t>Risks to long-term data = compliance risk + loss of value </a:t>
            </a:r>
          </a:p>
        </p:txBody>
      </p:sp>
      <p:sp>
        <p:nvSpPr>
          <p:cNvPr id="3" name="TextBox 3">
            <a:extLst>
              <a:ext uri="{FF2B5EF4-FFF2-40B4-BE49-F238E27FC236}">
                <a16:creationId xmlns:a16="http://schemas.microsoft.com/office/drawing/2014/main" id="{9844B862-6B4C-604D-BEF5-72EB2409DBE0}"/>
              </a:ext>
            </a:extLst>
          </p:cNvPr>
          <p:cNvSpPr txBox="1"/>
          <p:nvPr/>
        </p:nvSpPr>
        <p:spPr>
          <a:xfrm>
            <a:off x="5770257" y="1311551"/>
            <a:ext cx="5995656" cy="913010"/>
          </a:xfrm>
          <a:prstGeom prst="rect">
            <a:avLst/>
          </a:prstGeom>
          <a:noFill/>
          <a:ln cap="flat">
            <a:noFill/>
          </a:ln>
        </p:spPr>
        <p:txBody>
          <a:bodyPr vert="horz" wrap="square" lIns="91440" tIns="45720" rIns="91440" bIns="45720" anchor="t" anchorCtr="0" compatLnSpc="1">
            <a:spAutoFit/>
          </a:bodyPr>
          <a:lstStyle/>
          <a:p>
            <a:pPr marL="0" marR="0" lvl="0" indent="0" algn="l" defTabSz="60955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600" b="0" i="0" u="none" strike="noStrike" kern="1200" cap="none" spc="0" baseline="0">
                <a:solidFill>
                  <a:srgbClr val="181446"/>
                </a:solidFill>
                <a:uFillTx/>
                <a:latin typeface="Poppins" pitchFamily="2"/>
                <a:cs typeface="Poppins" pitchFamily="2"/>
              </a:rPr>
              <a:t>Up to </a:t>
            </a:r>
            <a:r>
              <a:rPr lang="en-US" sz="3733" b="1" i="0" u="none" strike="noStrike" kern="1200" cap="none" spc="0" baseline="0">
                <a:solidFill>
                  <a:srgbClr val="7B4797"/>
                </a:solidFill>
                <a:uFillTx/>
                <a:latin typeface="Poppins" pitchFamily="2"/>
                <a:cs typeface="Poppins" pitchFamily="2"/>
              </a:rPr>
              <a:t>30% </a:t>
            </a:r>
            <a:r>
              <a:rPr lang="en-US" sz="1600" b="0" i="0" u="none" strike="noStrike" kern="1200" cap="none" spc="0" baseline="0">
                <a:solidFill>
                  <a:srgbClr val="181446"/>
                </a:solidFill>
                <a:uFillTx/>
                <a:latin typeface="Poppins" pitchFamily="2"/>
                <a:cs typeface="Poppins" pitchFamily="2"/>
              </a:rPr>
              <a:t>of data needs to be retained  long-term (&gt; 7 years) or permanently</a:t>
            </a:r>
          </a:p>
        </p:txBody>
      </p:sp>
      <p:sp>
        <p:nvSpPr>
          <p:cNvPr id="4" name="TextBox 4">
            <a:extLst>
              <a:ext uri="{FF2B5EF4-FFF2-40B4-BE49-F238E27FC236}">
                <a16:creationId xmlns:a16="http://schemas.microsoft.com/office/drawing/2014/main" id="{AB72106B-314A-03EF-C812-1259B66A7A36}"/>
              </a:ext>
            </a:extLst>
          </p:cNvPr>
          <p:cNvSpPr txBox="1"/>
          <p:nvPr/>
        </p:nvSpPr>
        <p:spPr>
          <a:xfrm>
            <a:off x="5761579" y="2650114"/>
            <a:ext cx="5753103" cy="913010"/>
          </a:xfrm>
          <a:prstGeom prst="rect">
            <a:avLst/>
          </a:prstGeom>
          <a:noFill/>
          <a:ln cap="flat">
            <a:noFill/>
          </a:ln>
        </p:spPr>
        <p:txBody>
          <a:bodyPr vert="horz" wrap="square" lIns="91440" tIns="45720" rIns="91440" bIns="45720" anchor="t" anchorCtr="0" compatLnSpc="1">
            <a:spAutoFit/>
          </a:bodyPr>
          <a:lstStyle/>
          <a:p>
            <a:pPr marL="0" marR="0" lvl="0" indent="0" algn="l" defTabSz="60955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3733" b="1" i="0" u="none" strike="noStrike" kern="1200" cap="none" spc="0" baseline="0">
                <a:solidFill>
                  <a:srgbClr val="7B4797"/>
                </a:solidFill>
                <a:uFillTx/>
                <a:latin typeface="Poppins" pitchFamily="2"/>
                <a:cs typeface="Poppins" pitchFamily="2"/>
              </a:rPr>
              <a:t>52% </a:t>
            </a:r>
            <a:r>
              <a:rPr lang="en-US" sz="1600" b="0" i="0" u="none" strike="noStrike" kern="1200" cap="none" spc="0" baseline="0">
                <a:solidFill>
                  <a:srgbClr val="181446"/>
                </a:solidFill>
                <a:uFillTx/>
                <a:latin typeface="Poppins" pitchFamily="2"/>
                <a:cs typeface="Poppins" pitchFamily="2"/>
              </a:rPr>
              <a:t>of CIOs concerned about </a:t>
            </a:r>
            <a:r>
              <a:rPr lang="en-US" sz="1600" b="1" i="0" u="none" strike="noStrike" kern="1200" cap="none" spc="0" baseline="0">
                <a:solidFill>
                  <a:srgbClr val="7B4797"/>
                </a:solidFill>
                <a:uFillTx/>
                <a:latin typeface="Poppins" pitchFamily="2"/>
                <a:cs typeface="Poppins" pitchFamily="2"/>
              </a:rPr>
              <a:t>data loss </a:t>
            </a:r>
            <a:r>
              <a:rPr lang="en-US" sz="1600" b="0" i="0" u="none" strike="noStrike" kern="1200" cap="none" spc="0" baseline="0">
                <a:solidFill>
                  <a:srgbClr val="181446"/>
                </a:solidFill>
                <a:uFillTx/>
                <a:latin typeface="Poppins" pitchFamily="2"/>
                <a:cs typeface="Poppins" pitchFamily="2"/>
              </a:rPr>
              <a:t>from SaaS environments rate Microsoft 365 as </a:t>
            </a:r>
            <a:r>
              <a:rPr lang="en-US" sz="1600" b="1" i="0" u="none" strike="noStrike" kern="1200" cap="none" spc="0" baseline="0">
                <a:solidFill>
                  <a:srgbClr val="7B4797"/>
                </a:solidFill>
                <a:uFillTx/>
                <a:latin typeface="Poppins" pitchFamily="2"/>
                <a:cs typeface="Poppins" pitchFamily="2"/>
              </a:rPr>
              <a:t>#1 concern</a:t>
            </a:r>
          </a:p>
        </p:txBody>
      </p:sp>
      <p:sp>
        <p:nvSpPr>
          <p:cNvPr id="5" name="TextBox 5">
            <a:extLst>
              <a:ext uri="{FF2B5EF4-FFF2-40B4-BE49-F238E27FC236}">
                <a16:creationId xmlns:a16="http://schemas.microsoft.com/office/drawing/2014/main" id="{631D2661-CAB1-C451-4731-67913539BE7D}"/>
              </a:ext>
            </a:extLst>
          </p:cNvPr>
          <p:cNvSpPr txBox="1"/>
          <p:nvPr/>
        </p:nvSpPr>
        <p:spPr>
          <a:xfrm>
            <a:off x="5770257" y="3987177"/>
            <a:ext cx="6972711" cy="2390525"/>
          </a:xfrm>
          <a:prstGeom prst="rect">
            <a:avLst/>
          </a:prstGeom>
          <a:noFill/>
          <a:ln cap="flat">
            <a:noFill/>
          </a:ln>
        </p:spPr>
        <p:txBody>
          <a:bodyPr vert="horz" wrap="square" lIns="91440" tIns="45720" rIns="91440" bIns="45720" anchor="t" anchorCtr="0" compatLnSpc="1">
            <a:spAutoFit/>
          </a:bodyPr>
          <a:lstStyle/>
          <a:p>
            <a:pPr marL="0" marR="0" lvl="0" indent="0" algn="l" defTabSz="60955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867" b="1" i="0" u="none" strike="noStrike" kern="1200" cap="none" spc="0" baseline="0">
                <a:solidFill>
                  <a:srgbClr val="181446"/>
                </a:solidFill>
                <a:uFillTx/>
                <a:latin typeface="Poppins" pitchFamily="2"/>
                <a:cs typeface="Poppins" pitchFamily="2"/>
              </a:rPr>
              <a:t>Data loss &amp; inaccessibility concerns:</a:t>
            </a:r>
          </a:p>
          <a:p>
            <a:pPr marL="0" marR="0" lvl="0" indent="0" algn="l" defTabSz="60955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67" b="1" i="0" u="none" strike="noStrike" kern="1200" cap="none" spc="0" baseline="0">
              <a:solidFill>
                <a:srgbClr val="181446"/>
              </a:solidFill>
              <a:uFillTx/>
              <a:latin typeface="Poppins" pitchFamily="2"/>
              <a:cs typeface="Poppins" pitchFamily="2"/>
            </a:endParaRPr>
          </a:p>
          <a:p>
            <a:pPr marL="0" marR="0" lvl="0" indent="0" algn="l" defTabSz="60955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600" b="0" i="0" u="none" strike="noStrike" kern="1200" cap="none" spc="0" baseline="0">
                <a:solidFill>
                  <a:srgbClr val="181446"/>
                </a:solidFill>
                <a:uFillTx/>
                <a:latin typeface="Poppins" pitchFamily="2"/>
                <a:cs typeface="Poppins" pitchFamily="2"/>
              </a:rPr>
              <a:t>       Lack of policy-driven retention</a:t>
            </a:r>
          </a:p>
          <a:p>
            <a:pPr marL="0" marR="0" lvl="0" indent="0" algn="l" defTabSz="60955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600" b="0" i="0" u="none" strike="noStrike" kern="1200" cap="none" spc="0" baseline="0">
                <a:solidFill>
                  <a:srgbClr val="181446"/>
                </a:solidFill>
                <a:uFillTx/>
                <a:latin typeface="Poppins" pitchFamily="2"/>
                <a:cs typeface="Poppins" pitchFamily="2"/>
              </a:rPr>
              <a:t>       Unreadable and obsolete file formats</a:t>
            </a:r>
          </a:p>
          <a:p>
            <a:pPr marL="0" marR="0" lvl="0" indent="0" algn="l" defTabSz="60955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600" b="0" i="0" u="none" strike="noStrike" kern="1200" cap="none" spc="0" baseline="0">
                <a:solidFill>
                  <a:srgbClr val="181446"/>
                </a:solidFill>
                <a:uFillTx/>
                <a:latin typeface="Poppins" pitchFamily="2"/>
                <a:cs typeface="Poppins" pitchFamily="2"/>
              </a:rPr>
              <a:t>       No license or original application</a:t>
            </a:r>
          </a:p>
          <a:p>
            <a:pPr marL="0" marR="0" lvl="0" indent="0" algn="l" defTabSz="60955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600" b="0" i="0" u="none" strike="noStrike" kern="1200" cap="none" spc="0" baseline="0">
                <a:solidFill>
                  <a:srgbClr val="181446"/>
                </a:solidFill>
                <a:uFillTx/>
                <a:latin typeface="Poppins" pitchFamily="2"/>
                <a:cs typeface="Poppins" pitchFamily="2"/>
              </a:rPr>
              <a:t>       Accidental or intentional change or deletion</a:t>
            </a:r>
          </a:p>
          <a:p>
            <a:pPr marL="0" marR="0" lvl="0" indent="0" algn="l" defTabSz="60955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600" b="0" i="0" u="none" strike="noStrike" kern="1200" cap="none" spc="0" baseline="0">
                <a:solidFill>
                  <a:srgbClr val="181446"/>
                </a:solidFill>
                <a:uFillTx/>
                <a:latin typeface="Poppins" pitchFamily="2"/>
                <a:cs typeface="Poppins" pitchFamily="2"/>
              </a:rPr>
              <a:t>       SharePoint clutter makes search difficult</a:t>
            </a:r>
          </a:p>
          <a:p>
            <a:pPr marL="0" marR="0" lvl="0" indent="0" algn="l" defTabSz="60955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600" b="0" i="0" u="none" strike="noStrike" kern="1200" cap="none" spc="0" baseline="0">
                <a:solidFill>
                  <a:srgbClr val="181446"/>
                </a:solidFill>
                <a:uFillTx/>
                <a:latin typeface="Poppins" pitchFamily="2"/>
                <a:cs typeface="Poppins" pitchFamily="2"/>
              </a:rPr>
              <a:t>       Slow retrieval from separate backup or archive</a:t>
            </a:r>
          </a:p>
          <a:p>
            <a:pPr marL="0" marR="0" lvl="0" indent="0" algn="l" defTabSz="60955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600" b="0" i="0" u="none" strike="noStrike" kern="1200" cap="none" spc="0" baseline="0">
                <a:solidFill>
                  <a:srgbClr val="181446"/>
                </a:solidFill>
                <a:uFillTx/>
                <a:latin typeface="Poppins" pitchFamily="2"/>
                <a:cs typeface="Poppins" pitchFamily="2"/>
              </a:rPr>
              <a:t>       </a:t>
            </a:r>
          </a:p>
        </p:txBody>
      </p:sp>
      <p:pic>
        <p:nvPicPr>
          <p:cNvPr id="6" name="Picture 21" descr="A group of people looking at a computer&#10;&#10;Description automatically generated">
            <a:extLst>
              <a:ext uri="{FF2B5EF4-FFF2-40B4-BE49-F238E27FC236}">
                <a16:creationId xmlns:a16="http://schemas.microsoft.com/office/drawing/2014/main" id="{A9AF8DFF-7019-D7C9-D82D-4AA9675CDA12}"/>
              </a:ext>
            </a:extLst>
          </p:cNvPr>
          <p:cNvPicPr>
            <a:picLocks noChangeAspect="1"/>
          </p:cNvPicPr>
          <p:nvPr/>
        </p:nvPicPr>
        <p:blipFill>
          <a:blip r:embed="rId3"/>
          <a:stretch>
            <a:fillRect/>
          </a:stretch>
        </p:blipFill>
        <p:spPr>
          <a:xfrm>
            <a:off x="432858" y="1286396"/>
            <a:ext cx="4801377" cy="2700771"/>
          </a:xfrm>
          <a:prstGeom prst="rect">
            <a:avLst/>
          </a:prstGeom>
          <a:noFill/>
          <a:ln cap="flat">
            <a:noFill/>
          </a:ln>
        </p:spPr>
      </p:pic>
      <p:sp>
        <p:nvSpPr>
          <p:cNvPr id="7" name="Rectangle: Rounded Corners 27">
            <a:extLst>
              <a:ext uri="{FF2B5EF4-FFF2-40B4-BE49-F238E27FC236}">
                <a16:creationId xmlns:a16="http://schemas.microsoft.com/office/drawing/2014/main" id="{170CF642-C591-A78D-2845-E5A8278C9667}"/>
              </a:ext>
            </a:extLst>
          </p:cNvPr>
          <p:cNvSpPr/>
          <p:nvPr/>
        </p:nvSpPr>
        <p:spPr>
          <a:xfrm>
            <a:off x="432858" y="4243245"/>
            <a:ext cx="4869582" cy="1841071"/>
          </a:xfrm>
          <a:custGeom>
            <a:avLst>
              <a:gd name="f10" fmla="val 2590"/>
            </a:avLst>
            <a:gdLst>
              <a:gd name="f1" fmla="val 10800000"/>
              <a:gd name="f2" fmla="val 5400000"/>
              <a:gd name="f3" fmla="val 16200000"/>
              <a:gd name="f4" fmla="val w"/>
              <a:gd name="f5" fmla="val h"/>
              <a:gd name="f6" fmla="val ss"/>
              <a:gd name="f7" fmla="val 0"/>
              <a:gd name="f8" fmla="*/ 5419351 1 1725033"/>
              <a:gd name="f9" fmla="val 45"/>
              <a:gd name="f10" fmla="val 2590"/>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00563F"/>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2400" b="0" i="0" u="none" strike="noStrike" kern="1200" cap="none" spc="0" baseline="0">
              <a:solidFill>
                <a:srgbClr val="FFFFFF"/>
              </a:solidFill>
              <a:uFillTx/>
              <a:latin typeface="Calibri"/>
            </a:endParaRPr>
          </a:p>
        </p:txBody>
      </p:sp>
      <p:sp>
        <p:nvSpPr>
          <p:cNvPr id="8" name="TextBox 6">
            <a:extLst>
              <a:ext uri="{FF2B5EF4-FFF2-40B4-BE49-F238E27FC236}">
                <a16:creationId xmlns:a16="http://schemas.microsoft.com/office/drawing/2014/main" id="{6D4ED6E6-2867-307D-B45E-A7CA21CCACDE}"/>
              </a:ext>
            </a:extLst>
          </p:cNvPr>
          <p:cNvSpPr txBox="1"/>
          <p:nvPr/>
        </p:nvSpPr>
        <p:spPr>
          <a:xfrm>
            <a:off x="621389" y="4434711"/>
            <a:ext cx="4754203" cy="830997"/>
          </a:xfrm>
          <a:prstGeom prst="rect">
            <a:avLst/>
          </a:prstGeom>
          <a:noFill/>
          <a:ln cap="flat">
            <a:noFill/>
          </a:ln>
        </p:spPr>
        <p:txBody>
          <a:bodyPr vert="horz" wrap="square" lIns="91440" tIns="45720" rIns="91440" bIns="45720" anchor="t" anchorCtr="0" compatLnSpc="1">
            <a:spAutoFit/>
          </a:bodyPr>
          <a:lstStyle/>
          <a:p>
            <a:pPr marL="0" marR="0" lvl="0" indent="0" algn="l" defTabSz="914372"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333" b="0" i="0" u="none" strike="noStrike" kern="1200" cap="none" spc="0" baseline="0">
                <a:solidFill>
                  <a:srgbClr val="FFFFFF"/>
                </a:solidFill>
                <a:uFillTx/>
                <a:latin typeface="Poppins" pitchFamily="2"/>
                <a:cs typeface="Poppins" pitchFamily="2"/>
              </a:rPr>
              <a:t>“Digital fragility has emerged as a </a:t>
            </a:r>
            <a:r>
              <a:rPr lang="en-GB" sz="1333" b="1" i="0" u="none" strike="noStrike" kern="1200" cap="none" spc="0" baseline="0">
                <a:solidFill>
                  <a:srgbClr val="FFFFFF"/>
                </a:solidFill>
                <a:uFillTx/>
                <a:latin typeface="Poppins" pitchFamily="2"/>
                <a:cs typeface="Poppins" pitchFamily="2"/>
              </a:rPr>
              <a:t>risk to digital business</a:t>
            </a:r>
            <a:r>
              <a:rPr lang="en-GB" sz="1333" b="0" i="0" u="none" strike="noStrike" kern="1200" cap="none" spc="0" baseline="0">
                <a:solidFill>
                  <a:srgbClr val="FFFFFF"/>
                </a:solidFill>
                <a:uFillTx/>
                <a:latin typeface="Poppins" pitchFamily="2"/>
                <a:cs typeface="Poppins" pitchFamily="2"/>
              </a:rPr>
              <a:t>, but CIOs are failing to confront it.”</a:t>
            </a:r>
          </a:p>
          <a:p>
            <a:pPr marL="0" marR="0" lvl="0" indent="0" algn="l" defTabSz="914372"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067" b="0" i="0" u="none" strike="noStrike" kern="1200" cap="none" spc="0" baseline="0">
              <a:solidFill>
                <a:srgbClr val="FFFFFF"/>
              </a:solidFill>
              <a:uFillTx/>
              <a:latin typeface="Poppins" pitchFamily="2"/>
              <a:cs typeface="Poppins" pitchFamily="2"/>
            </a:endParaRPr>
          </a:p>
          <a:p>
            <a:pPr marL="0" marR="0" lvl="0" indent="0" algn="l" defTabSz="914372"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067" b="1" i="0" u="none" strike="noStrike" kern="1200" cap="none" spc="0" baseline="0">
                <a:solidFill>
                  <a:srgbClr val="FFFFFF"/>
                </a:solidFill>
                <a:uFillTx/>
                <a:latin typeface="Poppins" pitchFamily="2"/>
                <a:cs typeface="Poppins" pitchFamily="2"/>
              </a:rPr>
              <a:t>Digital Fragility: The Ticking timebomb within Enterprises</a:t>
            </a:r>
            <a:r>
              <a:rPr lang="en-GB" sz="1067" b="0" i="0" u="none" strike="noStrike" kern="1200" cap="none" spc="0" baseline="0">
                <a:solidFill>
                  <a:srgbClr val="FFFFFF"/>
                </a:solidFill>
                <a:uFillTx/>
                <a:latin typeface="Poppins" pitchFamily="2"/>
                <a:cs typeface="Poppins" pitchFamily="2"/>
              </a:rPr>
              <a:t> </a:t>
            </a:r>
            <a:r>
              <a:rPr lang="en-US" sz="1067" b="0" i="0" u="none" strike="noStrike" kern="1200" cap="none" spc="0" baseline="0">
                <a:solidFill>
                  <a:srgbClr val="FFFFFF"/>
                </a:solidFill>
                <a:uFillTx/>
                <a:latin typeface="Poppins" pitchFamily="2"/>
                <a:cs typeface="Poppins" pitchFamily="2"/>
              </a:rPr>
              <a:t>​</a:t>
            </a:r>
            <a:r>
              <a:rPr lang="en-GB" sz="1067" b="0" i="0" u="none" strike="noStrike" kern="1200" cap="none" spc="0" baseline="0">
                <a:solidFill>
                  <a:srgbClr val="FFFFFF"/>
                </a:solidFill>
                <a:uFillTx/>
                <a:latin typeface="Poppins" pitchFamily="2"/>
                <a:cs typeface="Poppins" pitchFamily="2"/>
              </a:rPr>
              <a:t>​</a:t>
            </a:r>
          </a:p>
        </p:txBody>
      </p:sp>
      <p:pic>
        <p:nvPicPr>
          <p:cNvPr id="9" name="Picture 25" descr="A white text on a black background&#10;&#10;Description automatically generated">
            <a:extLst>
              <a:ext uri="{FF2B5EF4-FFF2-40B4-BE49-F238E27FC236}">
                <a16:creationId xmlns:a16="http://schemas.microsoft.com/office/drawing/2014/main" id="{FE951F92-0182-8AF8-5925-8FCBCB836260}"/>
              </a:ext>
            </a:extLst>
          </p:cNvPr>
          <p:cNvPicPr>
            <a:picLocks noChangeAspect="1"/>
          </p:cNvPicPr>
          <p:nvPr/>
        </p:nvPicPr>
        <p:blipFill>
          <a:blip r:embed="rId4"/>
          <a:stretch>
            <a:fillRect/>
          </a:stretch>
        </p:blipFill>
        <p:spPr>
          <a:xfrm>
            <a:off x="742026" y="5505163"/>
            <a:ext cx="1723525" cy="274585"/>
          </a:xfrm>
          <a:prstGeom prst="rect">
            <a:avLst/>
          </a:prstGeom>
          <a:noFill/>
          <a:ln cap="flat">
            <a:noFill/>
          </a:ln>
        </p:spPr>
      </p:pic>
      <p:pic>
        <p:nvPicPr>
          <p:cNvPr id="10" name="Graphic 29" descr="Close with solid fill">
            <a:extLst>
              <a:ext uri="{FF2B5EF4-FFF2-40B4-BE49-F238E27FC236}">
                <a16:creationId xmlns:a16="http://schemas.microsoft.com/office/drawing/2014/main" id="{18F394F9-B786-8524-6708-757AC2B5DA9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892174" y="4589684"/>
            <a:ext cx="287999" cy="287999"/>
          </a:xfrm>
          <a:prstGeom prst="rect">
            <a:avLst/>
          </a:prstGeom>
          <a:noFill/>
          <a:ln cap="flat">
            <a:noFill/>
          </a:ln>
        </p:spPr>
      </p:pic>
      <p:pic>
        <p:nvPicPr>
          <p:cNvPr id="11" name="Graphic 30" descr="Close with solid fill">
            <a:extLst>
              <a:ext uri="{FF2B5EF4-FFF2-40B4-BE49-F238E27FC236}">
                <a16:creationId xmlns:a16="http://schemas.microsoft.com/office/drawing/2014/main" id="{B59251CC-55F7-881C-8961-DE753C7036D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892174" y="4825407"/>
            <a:ext cx="287999" cy="287999"/>
          </a:xfrm>
          <a:prstGeom prst="rect">
            <a:avLst/>
          </a:prstGeom>
          <a:noFill/>
          <a:ln cap="flat">
            <a:noFill/>
          </a:ln>
        </p:spPr>
      </p:pic>
      <p:pic>
        <p:nvPicPr>
          <p:cNvPr id="12" name="Graphic 31" descr="Close with solid fill">
            <a:extLst>
              <a:ext uri="{FF2B5EF4-FFF2-40B4-BE49-F238E27FC236}">
                <a16:creationId xmlns:a16="http://schemas.microsoft.com/office/drawing/2014/main" id="{BBAC65A2-A4B1-F4E0-F9B7-6E9DEAD13FC2}"/>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891040" y="5072954"/>
            <a:ext cx="287999" cy="287999"/>
          </a:xfrm>
          <a:prstGeom prst="rect">
            <a:avLst/>
          </a:prstGeom>
          <a:noFill/>
          <a:ln cap="flat">
            <a:noFill/>
          </a:ln>
        </p:spPr>
      </p:pic>
      <p:pic>
        <p:nvPicPr>
          <p:cNvPr id="13" name="Graphic 32" descr="Close with solid fill">
            <a:extLst>
              <a:ext uri="{FF2B5EF4-FFF2-40B4-BE49-F238E27FC236}">
                <a16:creationId xmlns:a16="http://schemas.microsoft.com/office/drawing/2014/main" id="{1F604697-36EF-6C36-E899-A92B043892F9}"/>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5891040" y="5320875"/>
            <a:ext cx="287999" cy="287999"/>
          </a:xfrm>
          <a:prstGeom prst="rect">
            <a:avLst/>
          </a:prstGeom>
          <a:noFill/>
          <a:ln cap="flat">
            <a:noFill/>
          </a:ln>
        </p:spPr>
      </p:pic>
      <p:pic>
        <p:nvPicPr>
          <p:cNvPr id="14" name="Graphic 35" descr="Close with solid fill">
            <a:extLst>
              <a:ext uri="{FF2B5EF4-FFF2-40B4-BE49-F238E27FC236}">
                <a16:creationId xmlns:a16="http://schemas.microsoft.com/office/drawing/2014/main" id="{55530A4C-DF04-80EC-8E04-22518CDD2CD0}"/>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5891040" y="5571539"/>
            <a:ext cx="287999" cy="287999"/>
          </a:xfrm>
          <a:prstGeom prst="rect">
            <a:avLst/>
          </a:prstGeom>
          <a:noFill/>
          <a:ln cap="flat">
            <a:noFill/>
          </a:ln>
        </p:spPr>
      </p:pic>
      <p:pic>
        <p:nvPicPr>
          <p:cNvPr id="15" name="Graphic 36" descr="Close with solid fill">
            <a:extLst>
              <a:ext uri="{FF2B5EF4-FFF2-40B4-BE49-F238E27FC236}">
                <a16:creationId xmlns:a16="http://schemas.microsoft.com/office/drawing/2014/main" id="{FEDA1865-24E9-5274-4362-86FE33C168B2}"/>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5891040" y="5819461"/>
            <a:ext cx="287999" cy="287999"/>
          </a:xfrm>
          <a:prstGeom prst="rect">
            <a:avLst/>
          </a:prstGeom>
          <a:noFill/>
          <a:ln cap="flat">
            <a:noFill/>
          </a:ln>
        </p:spPr>
      </p:pic>
    </p:spTree>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38">
            <a:extLst>
              <a:ext uri="{FF2B5EF4-FFF2-40B4-BE49-F238E27FC236}">
                <a16:creationId xmlns:a16="http://schemas.microsoft.com/office/drawing/2014/main" id="{AC8A1BDA-9A5C-C712-5BA8-E753AA489408}"/>
              </a:ext>
            </a:extLst>
          </p:cNvPr>
          <p:cNvSpPr/>
          <p:nvPr/>
        </p:nvSpPr>
        <p:spPr>
          <a:xfrm>
            <a:off x="6481011" y="1120341"/>
            <a:ext cx="5454313" cy="523402"/>
          </a:xfrm>
          <a:custGeom>
            <a:avLst>
              <a:gd name="f10" fmla="val 3600"/>
            </a:avLst>
            <a:gdLst>
              <a:gd name="f1" fmla="val 10800000"/>
              <a:gd name="f2" fmla="val 5400000"/>
              <a:gd name="f3" fmla="val 16200000"/>
              <a:gd name="f4" fmla="val w"/>
              <a:gd name="f5" fmla="val h"/>
              <a:gd name="f6" fmla="val ss"/>
              <a:gd name="f7" fmla="val 0"/>
              <a:gd name="f8" fmla="*/ 5419351 1 1725033"/>
              <a:gd name="f9" fmla="val 45"/>
              <a:gd name="f10" fmla="val 3600"/>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gradFill>
            <a:gsLst>
              <a:gs pos="0">
                <a:srgbClr val="5B3B8F"/>
              </a:gs>
              <a:gs pos="100000">
                <a:srgbClr val="C076B8"/>
              </a:gs>
            </a:gsLst>
            <a:lin ang="0"/>
          </a:gradFill>
          <a:ln cap="flat">
            <a:noFill/>
            <a:prstDash val="solid"/>
          </a:ln>
        </p:spPr>
        <p:txBody>
          <a:bodyPr vert="horz" wrap="square" lIns="91440" tIns="45720" rIns="91440" bIns="45720" anchor="ctr" anchorCtr="1" compatLnSpc="1">
            <a:noAutofit/>
          </a:bodyPr>
          <a:lstStyle/>
          <a:p>
            <a:pPr marL="0" marR="0" lvl="0" indent="0" algn="ctr" defTabSz="914354"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Calibri"/>
            </a:endParaRPr>
          </a:p>
        </p:txBody>
      </p:sp>
      <p:sp>
        <p:nvSpPr>
          <p:cNvPr id="3" name="TextBox 39">
            <a:extLst>
              <a:ext uri="{FF2B5EF4-FFF2-40B4-BE49-F238E27FC236}">
                <a16:creationId xmlns:a16="http://schemas.microsoft.com/office/drawing/2014/main" id="{CD7F80BD-75F0-AF66-0B62-0F35C7A7D029}"/>
              </a:ext>
            </a:extLst>
          </p:cNvPr>
          <p:cNvSpPr txBox="1"/>
          <p:nvPr/>
        </p:nvSpPr>
        <p:spPr>
          <a:xfrm>
            <a:off x="6481011" y="1168456"/>
            <a:ext cx="5454313" cy="400114"/>
          </a:xfrm>
          <a:prstGeom prst="rect">
            <a:avLst/>
          </a:prstGeom>
          <a:noFill/>
          <a:ln cap="flat">
            <a:noFill/>
          </a:ln>
        </p:spPr>
        <p:txBody>
          <a:bodyPr vert="horz" wrap="square" lIns="91440" tIns="45720" rIns="91440" bIns="45720" anchor="ctr" anchorCtr="1" compatLnSpc="1">
            <a:spAutoFit/>
          </a:bodyPr>
          <a:lstStyle/>
          <a:p>
            <a:pPr marL="0" marR="0" lvl="0" indent="0" algn="ctr" defTabSz="914354"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000" b="1" i="0" u="none" strike="noStrike" kern="1200" cap="none" spc="0" baseline="0">
                <a:solidFill>
                  <a:srgbClr val="FFFFFF"/>
                </a:solidFill>
                <a:uFillTx/>
                <a:latin typeface="Poppins" pitchFamily="2"/>
                <a:cs typeface="Poppins" pitchFamily="2"/>
              </a:rPr>
              <a:t>Corporate</a:t>
            </a:r>
            <a:endParaRPr lang="en-GB" sz="2400" b="1" i="0" u="none" strike="noStrike" kern="1200" cap="none" spc="0" baseline="0">
              <a:solidFill>
                <a:srgbClr val="FFFFFF"/>
              </a:solidFill>
              <a:uFillTx/>
              <a:latin typeface="Poppins" pitchFamily="2"/>
              <a:cs typeface="Poppins" pitchFamily="2"/>
            </a:endParaRPr>
          </a:p>
        </p:txBody>
      </p:sp>
      <p:sp>
        <p:nvSpPr>
          <p:cNvPr id="4" name="Rectangle 6">
            <a:extLst>
              <a:ext uri="{FF2B5EF4-FFF2-40B4-BE49-F238E27FC236}">
                <a16:creationId xmlns:a16="http://schemas.microsoft.com/office/drawing/2014/main" id="{CCD77459-4280-AE65-A595-D2D4D66E2E5B}"/>
              </a:ext>
            </a:extLst>
          </p:cNvPr>
          <p:cNvSpPr/>
          <p:nvPr/>
        </p:nvSpPr>
        <p:spPr>
          <a:xfrm>
            <a:off x="284469" y="5738234"/>
            <a:ext cx="2641610" cy="1028562"/>
          </a:xfrm>
          <a:prstGeom prst="rect">
            <a:avLst/>
          </a:prstGeom>
          <a:solidFill>
            <a:srgbClr val="E7F1F7"/>
          </a:solidFill>
          <a:ln cap="flat">
            <a:noFill/>
            <a:prstDash val="solid"/>
          </a:ln>
        </p:spPr>
        <p:txBody>
          <a:bodyPr vert="horz" wrap="square" lIns="91440" tIns="45720" rIns="91440" bIns="45720" anchor="ctr" anchorCtr="1" compatLnSpc="1">
            <a:noAutofit/>
          </a:bodyPr>
          <a:lstStyle/>
          <a:p>
            <a:pPr marL="0" marR="0" lvl="0" indent="0" algn="ctr" defTabSz="914354"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a:solidFill>
                <a:srgbClr val="191446"/>
              </a:solidFill>
              <a:uFillTx/>
              <a:latin typeface="Calibri"/>
            </a:endParaRPr>
          </a:p>
        </p:txBody>
      </p:sp>
      <p:sp>
        <p:nvSpPr>
          <p:cNvPr id="5" name="Rectangle: Rounded Corners 84">
            <a:extLst>
              <a:ext uri="{FF2B5EF4-FFF2-40B4-BE49-F238E27FC236}">
                <a16:creationId xmlns:a16="http://schemas.microsoft.com/office/drawing/2014/main" id="{78835E2C-344F-0D73-6BFD-3628E874B6EA}"/>
              </a:ext>
            </a:extLst>
          </p:cNvPr>
          <p:cNvSpPr/>
          <p:nvPr/>
        </p:nvSpPr>
        <p:spPr>
          <a:xfrm>
            <a:off x="2490011" y="2073356"/>
            <a:ext cx="2952003" cy="2425171"/>
          </a:xfrm>
          <a:custGeom>
            <a:avLst>
              <a:gd name="f10" fmla="val 3600"/>
            </a:avLst>
            <a:gdLst>
              <a:gd name="f1" fmla="val 10800000"/>
              <a:gd name="f2" fmla="val 5400000"/>
              <a:gd name="f3" fmla="val 16200000"/>
              <a:gd name="f4" fmla="val w"/>
              <a:gd name="f5" fmla="val h"/>
              <a:gd name="f6" fmla="val ss"/>
              <a:gd name="f7" fmla="val 0"/>
              <a:gd name="f8" fmla="*/ 5419351 1 1725033"/>
              <a:gd name="f9" fmla="val 45"/>
              <a:gd name="f10" fmla="val 3600"/>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74C8B6"/>
          </a:solidFill>
          <a:ln cap="flat">
            <a:noFill/>
            <a:prstDash val="solid"/>
          </a:ln>
        </p:spPr>
        <p:txBody>
          <a:bodyPr vert="horz" wrap="square" lIns="91440" tIns="45720" rIns="91440" bIns="45720" anchor="ctr" anchorCtr="1" compatLnSpc="1">
            <a:noAutofit/>
          </a:bodyPr>
          <a:lstStyle/>
          <a:p>
            <a:pPr marL="0" marR="0" lvl="0" indent="0" algn="ctr" defTabSz="914354"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Calibri"/>
            </a:endParaRPr>
          </a:p>
        </p:txBody>
      </p:sp>
      <p:sp>
        <p:nvSpPr>
          <p:cNvPr id="6" name="TextBox 94">
            <a:extLst>
              <a:ext uri="{FF2B5EF4-FFF2-40B4-BE49-F238E27FC236}">
                <a16:creationId xmlns:a16="http://schemas.microsoft.com/office/drawing/2014/main" id="{0125EACF-18B0-C098-7583-B91AEA4215F4}"/>
              </a:ext>
            </a:extLst>
          </p:cNvPr>
          <p:cNvSpPr txBox="1"/>
          <p:nvPr/>
        </p:nvSpPr>
        <p:spPr>
          <a:xfrm>
            <a:off x="2570186" y="2700396"/>
            <a:ext cx="2882207" cy="1569659"/>
          </a:xfrm>
          <a:prstGeom prst="rect">
            <a:avLst/>
          </a:prstGeom>
          <a:noFill/>
          <a:ln cap="flat">
            <a:noFill/>
          </a:ln>
        </p:spPr>
        <p:txBody>
          <a:bodyPr vert="horz" wrap="square" lIns="91440" tIns="45720" rIns="91440" bIns="45720" anchor="t" anchorCtr="0" compatLnSpc="1">
            <a:spAutoFit/>
          </a:bodyPr>
          <a:lstStyle/>
          <a:p>
            <a:pPr marL="171440" marR="0" lvl="0" indent="-171440" algn="l" defTabSz="914354" rtl="0" fontAlgn="auto" hangingPunct="1">
              <a:lnSpc>
                <a:spcPct val="100000"/>
              </a:lnSpc>
              <a:spcBef>
                <a:spcPts val="0"/>
              </a:spcBef>
              <a:spcAft>
                <a:spcPts val="0"/>
              </a:spcAft>
              <a:buSzPct val="100000"/>
              <a:buFont typeface="Wingdings" pitchFamily="2"/>
              <a:buChar char="§"/>
              <a:tabLst/>
              <a:defRPr sz="1800" b="0" i="0" u="none" strike="noStrike" kern="0" cap="none" spc="0" baseline="0">
                <a:solidFill>
                  <a:srgbClr val="000000"/>
                </a:solidFill>
                <a:uFillTx/>
              </a:defRPr>
            </a:pPr>
            <a:r>
              <a:rPr lang="en-GB" sz="1200" b="0" i="0" u="none" strike="noStrike" kern="1200" cap="none" spc="0" baseline="0">
                <a:solidFill>
                  <a:srgbClr val="FFFFFF"/>
                </a:solidFill>
                <a:uFillTx/>
                <a:latin typeface="Poppins" pitchFamily="2"/>
                <a:cs typeface="Poppins" pitchFamily="2"/>
              </a:rPr>
              <a:t>Court &amp; criminal justice files</a:t>
            </a:r>
          </a:p>
          <a:p>
            <a:pPr marL="171440" marR="0" lvl="0" indent="-171440" algn="l" defTabSz="914354" rtl="0" fontAlgn="auto" hangingPunct="1">
              <a:lnSpc>
                <a:spcPct val="100000"/>
              </a:lnSpc>
              <a:spcBef>
                <a:spcPts val="0"/>
              </a:spcBef>
              <a:spcAft>
                <a:spcPts val="0"/>
              </a:spcAft>
              <a:buSzPct val="100000"/>
              <a:buFont typeface="Wingdings" pitchFamily="2"/>
              <a:buChar char="§"/>
              <a:tabLst/>
              <a:defRPr sz="1800" b="0" i="0" u="none" strike="noStrike" kern="0" cap="none" spc="0" baseline="0">
                <a:solidFill>
                  <a:srgbClr val="000000"/>
                </a:solidFill>
                <a:uFillTx/>
              </a:defRPr>
            </a:pPr>
            <a:r>
              <a:rPr lang="en-GB" sz="1200" b="0" i="0" u="none" strike="noStrike" kern="1200" cap="none" spc="0" baseline="0">
                <a:solidFill>
                  <a:srgbClr val="FFFFFF"/>
                </a:solidFill>
                <a:uFillTx/>
                <a:latin typeface="Poppins" pitchFamily="2"/>
                <a:cs typeface="Poppins" pitchFamily="2"/>
              </a:rPr>
              <a:t>Board &amp; commissioner meetings  </a:t>
            </a:r>
          </a:p>
          <a:p>
            <a:pPr marL="171440" marR="0" lvl="0" indent="-171440" algn="l" defTabSz="914354" rtl="0" fontAlgn="auto" hangingPunct="1">
              <a:lnSpc>
                <a:spcPct val="100000"/>
              </a:lnSpc>
              <a:spcBef>
                <a:spcPts val="0"/>
              </a:spcBef>
              <a:spcAft>
                <a:spcPts val="0"/>
              </a:spcAft>
              <a:buSzPct val="100000"/>
              <a:buFont typeface="Wingdings" pitchFamily="2"/>
              <a:buChar char="§"/>
              <a:tabLst/>
              <a:defRPr sz="1800" b="0" i="0" u="none" strike="noStrike" kern="0" cap="none" spc="0" baseline="0">
                <a:solidFill>
                  <a:srgbClr val="000000"/>
                </a:solidFill>
                <a:uFillTx/>
              </a:defRPr>
            </a:pPr>
            <a:r>
              <a:rPr lang="en-GB" sz="1200" b="0" i="0" u="none" strike="noStrike" kern="1200" cap="none" spc="0" baseline="0">
                <a:solidFill>
                  <a:srgbClr val="FFFFFF"/>
                </a:solidFill>
                <a:uFillTx/>
                <a:latin typeface="Poppins" pitchFamily="2"/>
                <a:cs typeface="Poppins" pitchFamily="2"/>
              </a:rPr>
              <a:t>Legislature records</a:t>
            </a:r>
          </a:p>
          <a:p>
            <a:pPr marL="171440" marR="0" lvl="0" indent="-171440" algn="l" defTabSz="914354" rtl="0" fontAlgn="auto" hangingPunct="1">
              <a:lnSpc>
                <a:spcPct val="100000"/>
              </a:lnSpc>
              <a:spcBef>
                <a:spcPts val="0"/>
              </a:spcBef>
              <a:spcAft>
                <a:spcPts val="0"/>
              </a:spcAft>
              <a:buSzPct val="100000"/>
              <a:buFont typeface="Wingdings" pitchFamily="2"/>
              <a:buChar char="§"/>
              <a:tabLst/>
              <a:defRPr sz="1800" b="0" i="0" u="none" strike="noStrike" kern="0" cap="none" spc="0" baseline="0">
                <a:solidFill>
                  <a:srgbClr val="000000"/>
                </a:solidFill>
                <a:uFillTx/>
              </a:defRPr>
            </a:pPr>
            <a:r>
              <a:rPr lang="en-GB" sz="1200" b="0" i="0" u="none" strike="noStrike" kern="1200" cap="none" spc="0" baseline="0">
                <a:solidFill>
                  <a:srgbClr val="FFFFFF"/>
                </a:solidFill>
                <a:uFillTx/>
                <a:latin typeface="Poppins" pitchFamily="2"/>
                <a:cs typeface="Poppins" pitchFamily="2"/>
              </a:rPr>
              <a:t>Land &amp; vital records</a:t>
            </a:r>
          </a:p>
          <a:p>
            <a:pPr marL="171440" marR="0" lvl="0" indent="-171440" algn="l" defTabSz="914354" rtl="0" fontAlgn="auto" hangingPunct="1">
              <a:lnSpc>
                <a:spcPct val="100000"/>
              </a:lnSpc>
              <a:spcBef>
                <a:spcPts val="0"/>
              </a:spcBef>
              <a:spcAft>
                <a:spcPts val="0"/>
              </a:spcAft>
              <a:buSzPct val="100000"/>
              <a:buFont typeface="Wingdings" pitchFamily="2"/>
              <a:buChar char="§"/>
              <a:tabLst/>
              <a:defRPr sz="1800" b="0" i="0" u="none" strike="noStrike" kern="0" cap="none" spc="0" baseline="0">
                <a:solidFill>
                  <a:srgbClr val="000000"/>
                </a:solidFill>
                <a:uFillTx/>
              </a:defRPr>
            </a:pPr>
            <a:r>
              <a:rPr lang="en-GB" sz="1200" b="0" i="0" u="none" strike="noStrike" kern="1200" cap="none" spc="0" baseline="0">
                <a:solidFill>
                  <a:srgbClr val="FFFFFF"/>
                </a:solidFill>
                <a:uFillTx/>
                <a:latin typeface="Poppins" pitchFamily="2"/>
                <a:cs typeface="Poppins" pitchFamily="2"/>
              </a:rPr>
              <a:t>Health &amp; social care</a:t>
            </a:r>
          </a:p>
          <a:p>
            <a:pPr marL="171440" marR="0" lvl="0" indent="-171440" algn="l" defTabSz="914354" rtl="0" fontAlgn="auto" hangingPunct="1">
              <a:lnSpc>
                <a:spcPct val="100000"/>
              </a:lnSpc>
              <a:spcBef>
                <a:spcPts val="0"/>
              </a:spcBef>
              <a:spcAft>
                <a:spcPts val="0"/>
              </a:spcAft>
              <a:buSzPct val="100000"/>
              <a:buFont typeface="Wingdings" pitchFamily="2"/>
              <a:buChar char="§"/>
              <a:tabLst/>
              <a:defRPr sz="1800" b="0" i="0" u="none" strike="noStrike" kern="0" cap="none" spc="0" baseline="0">
                <a:solidFill>
                  <a:srgbClr val="000000"/>
                </a:solidFill>
                <a:uFillTx/>
              </a:defRPr>
            </a:pPr>
            <a:r>
              <a:rPr lang="en-GB" sz="1200" b="0" i="0" u="none" strike="noStrike" kern="1200" cap="none" spc="0" baseline="0">
                <a:solidFill>
                  <a:srgbClr val="FFFFFF"/>
                </a:solidFill>
                <a:uFillTx/>
                <a:latin typeface="Poppins" pitchFamily="2"/>
                <a:cs typeface="Poppins" pitchFamily="2"/>
              </a:rPr>
              <a:t>Infrastructure records</a:t>
            </a:r>
          </a:p>
          <a:p>
            <a:pPr marL="171440" marR="0" lvl="0" indent="-171440" algn="l" defTabSz="914354" rtl="0" fontAlgn="auto" hangingPunct="1">
              <a:lnSpc>
                <a:spcPct val="100000"/>
              </a:lnSpc>
              <a:spcBef>
                <a:spcPts val="0"/>
              </a:spcBef>
              <a:spcAft>
                <a:spcPts val="0"/>
              </a:spcAft>
              <a:buSzPct val="100000"/>
              <a:buFont typeface="Wingdings" pitchFamily="2"/>
              <a:buChar char="§"/>
              <a:tabLst/>
              <a:defRPr sz="1800" b="0" i="0" u="none" strike="noStrike" kern="0" cap="none" spc="0" baseline="0">
                <a:solidFill>
                  <a:srgbClr val="000000"/>
                </a:solidFill>
                <a:uFillTx/>
              </a:defRPr>
            </a:pPr>
            <a:r>
              <a:rPr lang="en-GB" sz="1200" b="0" i="0" u="none" strike="noStrike" kern="1200" cap="none" spc="0" baseline="0">
                <a:solidFill>
                  <a:srgbClr val="FFFFFF"/>
                </a:solidFill>
                <a:uFillTx/>
                <a:latin typeface="Poppins" pitchFamily="2"/>
                <a:cs typeface="Poppins" pitchFamily="2"/>
              </a:rPr>
              <a:t>Published reports</a:t>
            </a:r>
          </a:p>
          <a:p>
            <a:pPr marL="171440" marR="0" lvl="0" indent="-171440" algn="l" defTabSz="914354" rtl="0" fontAlgn="auto" hangingPunct="1">
              <a:lnSpc>
                <a:spcPct val="100000"/>
              </a:lnSpc>
              <a:spcBef>
                <a:spcPts val="0"/>
              </a:spcBef>
              <a:spcAft>
                <a:spcPts val="0"/>
              </a:spcAft>
              <a:buSzPct val="100000"/>
              <a:buFont typeface="Wingdings" pitchFamily="2"/>
              <a:buChar char="§"/>
              <a:tabLst/>
              <a:defRPr sz="1800" b="0" i="0" u="none" strike="noStrike" kern="0" cap="none" spc="0" baseline="0">
                <a:solidFill>
                  <a:srgbClr val="000000"/>
                </a:solidFill>
                <a:uFillTx/>
              </a:defRPr>
            </a:pPr>
            <a:r>
              <a:rPr lang="en-GB" sz="1200" b="0" i="0" u="none" strike="noStrike" kern="1200" cap="none" spc="0" baseline="0">
                <a:solidFill>
                  <a:srgbClr val="FFFFFF"/>
                </a:solidFill>
                <a:uFillTx/>
                <a:latin typeface="Poppins" pitchFamily="2"/>
                <a:cs typeface="Poppins" pitchFamily="2"/>
              </a:rPr>
              <a:t>Press releases</a:t>
            </a:r>
          </a:p>
        </p:txBody>
      </p:sp>
      <p:pic>
        <p:nvPicPr>
          <p:cNvPr id="7" name="Picture 88" descr="A person wearing glasses&#10;&#10;Description automatically generated with low confidence">
            <a:extLst>
              <a:ext uri="{FF2B5EF4-FFF2-40B4-BE49-F238E27FC236}">
                <a16:creationId xmlns:a16="http://schemas.microsoft.com/office/drawing/2014/main" id="{10ED29AD-4836-6B43-8255-C7BF622665C8}"/>
              </a:ext>
            </a:extLst>
          </p:cNvPr>
          <p:cNvPicPr>
            <a:picLocks noChangeAspect="1"/>
          </p:cNvPicPr>
          <p:nvPr/>
        </p:nvPicPr>
        <p:blipFill>
          <a:blip r:embed="rId3"/>
          <a:srcRect l="28094" r="27871" b="33525"/>
          <a:stretch>
            <a:fillRect/>
          </a:stretch>
        </p:blipFill>
        <p:spPr>
          <a:xfrm>
            <a:off x="507629" y="4723836"/>
            <a:ext cx="1403229" cy="1413598"/>
          </a:xfrm>
          <a:prstGeom prst="rect">
            <a:avLst/>
          </a:prstGeom>
          <a:noFill/>
          <a:ln w="76196" cap="flat">
            <a:solidFill>
              <a:srgbClr val="16A3BF"/>
            </a:solidFill>
            <a:prstDash val="solid"/>
            <a:miter/>
          </a:ln>
        </p:spPr>
      </p:pic>
      <p:pic>
        <p:nvPicPr>
          <p:cNvPr id="8" name="Picture 92" descr="A person smiling for the camera&#10;&#10;Description automatically generated with medium confidence">
            <a:extLst>
              <a:ext uri="{FF2B5EF4-FFF2-40B4-BE49-F238E27FC236}">
                <a16:creationId xmlns:a16="http://schemas.microsoft.com/office/drawing/2014/main" id="{6DC489B2-8EBD-8712-F100-AD7E167A82B6}"/>
              </a:ext>
            </a:extLst>
          </p:cNvPr>
          <p:cNvPicPr>
            <a:picLocks noChangeAspect="1"/>
          </p:cNvPicPr>
          <p:nvPr/>
        </p:nvPicPr>
        <p:blipFill>
          <a:blip r:embed="rId4"/>
          <a:stretch>
            <a:fillRect/>
          </a:stretch>
        </p:blipFill>
        <p:spPr>
          <a:xfrm>
            <a:off x="6835240" y="4378293"/>
            <a:ext cx="1395740" cy="1400577"/>
          </a:xfrm>
          <a:prstGeom prst="rect">
            <a:avLst/>
          </a:prstGeom>
          <a:noFill/>
          <a:ln w="76196" cap="flat">
            <a:solidFill>
              <a:srgbClr val="C076B8"/>
            </a:solidFill>
            <a:prstDash val="solid"/>
            <a:miter/>
          </a:ln>
        </p:spPr>
      </p:pic>
      <p:sp>
        <p:nvSpPr>
          <p:cNvPr id="9" name="Rectangle: Rounded Corners 3">
            <a:extLst>
              <a:ext uri="{FF2B5EF4-FFF2-40B4-BE49-F238E27FC236}">
                <a16:creationId xmlns:a16="http://schemas.microsoft.com/office/drawing/2014/main" id="{BB71B86A-D888-C996-8F98-DEBD0C2F6D94}"/>
              </a:ext>
            </a:extLst>
          </p:cNvPr>
          <p:cNvSpPr/>
          <p:nvPr/>
        </p:nvSpPr>
        <p:spPr>
          <a:xfrm>
            <a:off x="2509067" y="2009320"/>
            <a:ext cx="2916003" cy="637071"/>
          </a:xfrm>
          <a:custGeom>
            <a:avLst>
              <a:gd name="f10" fmla="val 3600"/>
            </a:avLst>
            <a:gdLst>
              <a:gd name="f1" fmla="val 10800000"/>
              <a:gd name="f2" fmla="val 5400000"/>
              <a:gd name="f3" fmla="val 16200000"/>
              <a:gd name="f4" fmla="val w"/>
              <a:gd name="f5" fmla="val h"/>
              <a:gd name="f6" fmla="val ss"/>
              <a:gd name="f7" fmla="val 0"/>
              <a:gd name="f8" fmla="*/ 5419351 1 1725033"/>
              <a:gd name="f9" fmla="val 45"/>
              <a:gd name="f10" fmla="val 3600"/>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FFFFFF"/>
          </a:solidFill>
          <a:ln w="38103" cap="flat">
            <a:solidFill>
              <a:srgbClr val="74C8B6"/>
            </a:solidFill>
            <a:prstDash val="solid"/>
            <a:miter/>
          </a:ln>
        </p:spPr>
        <p:txBody>
          <a:bodyPr vert="horz" wrap="square" lIns="91440" tIns="45720" rIns="91440" bIns="45720" anchor="ctr" anchorCtr="1" compatLnSpc="1">
            <a:noAutofit/>
          </a:bodyPr>
          <a:lstStyle/>
          <a:p>
            <a:pPr marL="0" marR="0" lvl="0" indent="0" algn="ctr" defTabSz="914354"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Calibri"/>
            </a:endParaRPr>
          </a:p>
        </p:txBody>
      </p:sp>
      <p:pic>
        <p:nvPicPr>
          <p:cNvPr id="10" name="Picture 8" descr="A person folding his arms&#10;&#10;Description automatically generated with medium confidence">
            <a:extLst>
              <a:ext uri="{FF2B5EF4-FFF2-40B4-BE49-F238E27FC236}">
                <a16:creationId xmlns:a16="http://schemas.microsoft.com/office/drawing/2014/main" id="{E688753A-0460-6FE1-295E-EF574C55EA13}"/>
              </a:ext>
            </a:extLst>
          </p:cNvPr>
          <p:cNvPicPr>
            <a:picLocks noChangeAspect="1"/>
          </p:cNvPicPr>
          <p:nvPr/>
        </p:nvPicPr>
        <p:blipFill>
          <a:blip r:embed="rId5"/>
          <a:srcRect l="20766" t="11105" r="26469" b="53572"/>
          <a:stretch>
            <a:fillRect/>
          </a:stretch>
        </p:blipFill>
        <p:spPr>
          <a:xfrm>
            <a:off x="6835240" y="2067129"/>
            <a:ext cx="1395740" cy="1401546"/>
          </a:xfrm>
          <a:prstGeom prst="rect">
            <a:avLst/>
          </a:prstGeom>
          <a:noFill/>
          <a:ln w="76196" cap="flat">
            <a:solidFill>
              <a:srgbClr val="5B3B8F"/>
            </a:solidFill>
            <a:prstDash val="solid"/>
            <a:miter/>
          </a:ln>
        </p:spPr>
      </p:pic>
      <p:pic>
        <p:nvPicPr>
          <p:cNvPr id="11" name="Picture 5" descr="A person in a blue shirt&#10;&#10;Description automatically generated with low confidence">
            <a:extLst>
              <a:ext uri="{FF2B5EF4-FFF2-40B4-BE49-F238E27FC236}">
                <a16:creationId xmlns:a16="http://schemas.microsoft.com/office/drawing/2014/main" id="{F2CF42DB-AC88-0AC0-9016-3DF1D4EBCE86}"/>
              </a:ext>
            </a:extLst>
          </p:cNvPr>
          <p:cNvPicPr>
            <a:picLocks noChangeAspect="1"/>
          </p:cNvPicPr>
          <p:nvPr/>
        </p:nvPicPr>
        <p:blipFill>
          <a:blip r:embed="rId6"/>
          <a:srcRect l="3692" t="11" r="29642" b="-11"/>
          <a:stretch>
            <a:fillRect/>
          </a:stretch>
        </p:blipFill>
        <p:spPr>
          <a:xfrm>
            <a:off x="509320" y="2067129"/>
            <a:ext cx="1401546" cy="1401546"/>
          </a:xfrm>
          <a:prstGeom prst="rect">
            <a:avLst/>
          </a:prstGeom>
          <a:blipFill>
            <a:blip r:embed="rId7">
              <a:alphaModFix/>
            </a:blip>
            <a:stretch>
              <a:fillRect/>
            </a:stretch>
          </a:blipFill>
          <a:ln w="76196" cap="flat">
            <a:solidFill>
              <a:srgbClr val="74C8B6"/>
            </a:solidFill>
            <a:prstDash val="solid"/>
            <a:miter/>
          </a:ln>
        </p:spPr>
      </p:pic>
      <p:sp>
        <p:nvSpPr>
          <p:cNvPr id="12" name="Rectangle: Rounded Corners 40">
            <a:extLst>
              <a:ext uri="{FF2B5EF4-FFF2-40B4-BE49-F238E27FC236}">
                <a16:creationId xmlns:a16="http://schemas.microsoft.com/office/drawing/2014/main" id="{3A8107AE-D1E6-E9C9-1EDD-A6BBF354757D}"/>
              </a:ext>
            </a:extLst>
          </p:cNvPr>
          <p:cNvSpPr/>
          <p:nvPr/>
        </p:nvSpPr>
        <p:spPr>
          <a:xfrm>
            <a:off x="395898" y="1124657"/>
            <a:ext cx="5454313" cy="523402"/>
          </a:xfrm>
          <a:custGeom>
            <a:avLst>
              <a:gd name="f10" fmla="val 3600"/>
            </a:avLst>
            <a:gdLst>
              <a:gd name="f1" fmla="val 10800000"/>
              <a:gd name="f2" fmla="val 5400000"/>
              <a:gd name="f3" fmla="val 16200000"/>
              <a:gd name="f4" fmla="val w"/>
              <a:gd name="f5" fmla="val h"/>
              <a:gd name="f6" fmla="val ss"/>
              <a:gd name="f7" fmla="val 0"/>
              <a:gd name="f8" fmla="*/ 5419351 1 1725033"/>
              <a:gd name="f9" fmla="val 45"/>
              <a:gd name="f10" fmla="val 3600"/>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gradFill>
            <a:gsLst>
              <a:gs pos="0">
                <a:srgbClr val="74C8B6"/>
              </a:gs>
              <a:gs pos="100000">
                <a:srgbClr val="16A3BF"/>
              </a:gs>
            </a:gsLst>
            <a:lin ang="0"/>
          </a:gradFill>
          <a:ln cap="flat">
            <a:noFill/>
            <a:prstDash val="solid"/>
          </a:ln>
        </p:spPr>
        <p:txBody>
          <a:bodyPr vert="horz" wrap="square" lIns="91440" tIns="45720" rIns="91440" bIns="45720" anchor="ctr" anchorCtr="1" compatLnSpc="1">
            <a:noAutofit/>
          </a:bodyPr>
          <a:lstStyle/>
          <a:p>
            <a:pPr marL="0" marR="0" lvl="0" indent="0" algn="ctr" defTabSz="914354"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Calibri"/>
            </a:endParaRPr>
          </a:p>
        </p:txBody>
      </p:sp>
      <p:sp>
        <p:nvSpPr>
          <p:cNvPr id="13" name="TextBox 41">
            <a:extLst>
              <a:ext uri="{FF2B5EF4-FFF2-40B4-BE49-F238E27FC236}">
                <a16:creationId xmlns:a16="http://schemas.microsoft.com/office/drawing/2014/main" id="{9BA153FA-ECC3-0B1F-0782-CB27F4288C9B}"/>
              </a:ext>
            </a:extLst>
          </p:cNvPr>
          <p:cNvSpPr txBox="1"/>
          <p:nvPr/>
        </p:nvSpPr>
        <p:spPr>
          <a:xfrm>
            <a:off x="395898" y="1163683"/>
            <a:ext cx="5454313" cy="400114"/>
          </a:xfrm>
          <a:prstGeom prst="rect">
            <a:avLst/>
          </a:prstGeom>
          <a:noFill/>
          <a:ln cap="flat">
            <a:noFill/>
          </a:ln>
        </p:spPr>
        <p:txBody>
          <a:bodyPr vert="horz" wrap="square" lIns="91440" tIns="45720" rIns="91440" bIns="45720" anchor="ctr" anchorCtr="1" compatLnSpc="1">
            <a:spAutoFit/>
          </a:bodyPr>
          <a:lstStyle/>
          <a:p>
            <a:pPr marL="0" marR="0" lvl="0" indent="0" algn="ctr" defTabSz="914354"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000" b="1" i="0" u="none" strike="noStrike" kern="1200" cap="none" spc="0" baseline="0">
                <a:solidFill>
                  <a:srgbClr val="FFFFFF"/>
                </a:solidFill>
                <a:uFillTx/>
                <a:latin typeface="Poppins" pitchFamily="2"/>
                <a:cs typeface="Poppins" pitchFamily="2"/>
              </a:rPr>
              <a:t>Government</a:t>
            </a:r>
          </a:p>
        </p:txBody>
      </p:sp>
      <p:sp>
        <p:nvSpPr>
          <p:cNvPr id="14" name="TextBox 27">
            <a:extLst>
              <a:ext uri="{FF2B5EF4-FFF2-40B4-BE49-F238E27FC236}">
                <a16:creationId xmlns:a16="http://schemas.microsoft.com/office/drawing/2014/main" id="{4C1FC77C-F517-F039-54DE-C8FDAFAC7462}"/>
              </a:ext>
            </a:extLst>
          </p:cNvPr>
          <p:cNvSpPr txBox="1"/>
          <p:nvPr/>
        </p:nvSpPr>
        <p:spPr>
          <a:xfrm>
            <a:off x="2582411" y="2101775"/>
            <a:ext cx="2778706" cy="461662"/>
          </a:xfrm>
          <a:prstGeom prst="rect">
            <a:avLst/>
          </a:prstGeom>
          <a:noFill/>
          <a:ln cap="flat">
            <a:noFill/>
          </a:ln>
        </p:spPr>
        <p:txBody>
          <a:bodyPr vert="horz" wrap="square" lIns="91440" tIns="45720" rIns="91440" bIns="45720" anchor="ctr" anchorCtr="1" compatLnSpc="1">
            <a:spAutoFit/>
          </a:bodyPr>
          <a:lstStyle/>
          <a:p>
            <a:pPr marL="0" marR="0" lvl="0" indent="0" algn="ctr" defTabSz="914354"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200" b="0" i="0" u="none" strike="noStrike" kern="1200" cap="none" spc="0" baseline="0">
                <a:solidFill>
                  <a:srgbClr val="74C8B6"/>
                </a:solidFill>
                <a:uFillTx/>
                <a:latin typeface="Poppins" pitchFamily="2"/>
                <a:cs typeface="Poppins" pitchFamily="2"/>
              </a:rPr>
              <a:t>Meeting obligations for long-term digital public records</a:t>
            </a:r>
          </a:p>
        </p:txBody>
      </p:sp>
      <p:sp>
        <p:nvSpPr>
          <p:cNvPr id="15" name="Rectangle: Rounded Corners 4">
            <a:extLst>
              <a:ext uri="{FF2B5EF4-FFF2-40B4-BE49-F238E27FC236}">
                <a16:creationId xmlns:a16="http://schemas.microsoft.com/office/drawing/2014/main" id="{97D20DD8-0895-4935-3A05-7D7811BEE5A1}"/>
              </a:ext>
            </a:extLst>
          </p:cNvPr>
          <p:cNvSpPr/>
          <p:nvPr/>
        </p:nvSpPr>
        <p:spPr>
          <a:xfrm>
            <a:off x="2485256" y="4751761"/>
            <a:ext cx="2952003" cy="1727996"/>
          </a:xfrm>
          <a:custGeom>
            <a:avLst>
              <a:gd name="f10" fmla="val 3600"/>
            </a:avLst>
            <a:gdLst>
              <a:gd name="f1" fmla="val 10800000"/>
              <a:gd name="f2" fmla="val 5400000"/>
              <a:gd name="f3" fmla="val 16200000"/>
              <a:gd name="f4" fmla="val w"/>
              <a:gd name="f5" fmla="val h"/>
              <a:gd name="f6" fmla="val ss"/>
              <a:gd name="f7" fmla="val 0"/>
              <a:gd name="f8" fmla="*/ 5419351 1 1725033"/>
              <a:gd name="f9" fmla="val 45"/>
              <a:gd name="f10" fmla="val 3600"/>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16A3BF"/>
          </a:solidFill>
          <a:ln cap="flat">
            <a:noFill/>
            <a:prstDash val="solid"/>
          </a:ln>
        </p:spPr>
        <p:txBody>
          <a:bodyPr vert="horz" wrap="square" lIns="91440" tIns="45720" rIns="91440" bIns="45720" anchor="ctr" anchorCtr="1" compatLnSpc="1">
            <a:noAutofit/>
          </a:bodyPr>
          <a:lstStyle/>
          <a:p>
            <a:pPr marL="0" marR="0" lvl="0" indent="0" algn="ctr" defTabSz="914354"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Calibri"/>
            </a:endParaRPr>
          </a:p>
        </p:txBody>
      </p:sp>
      <p:sp>
        <p:nvSpPr>
          <p:cNvPr id="16" name="TextBox 7">
            <a:extLst>
              <a:ext uri="{FF2B5EF4-FFF2-40B4-BE49-F238E27FC236}">
                <a16:creationId xmlns:a16="http://schemas.microsoft.com/office/drawing/2014/main" id="{1AC4D2EC-9021-707A-3FEC-C9D26283C96B}"/>
              </a:ext>
            </a:extLst>
          </p:cNvPr>
          <p:cNvSpPr txBox="1"/>
          <p:nvPr/>
        </p:nvSpPr>
        <p:spPr>
          <a:xfrm>
            <a:off x="2565422" y="5378802"/>
            <a:ext cx="2882207" cy="1015660"/>
          </a:xfrm>
          <a:prstGeom prst="rect">
            <a:avLst/>
          </a:prstGeom>
          <a:noFill/>
          <a:ln cap="flat">
            <a:noFill/>
          </a:ln>
        </p:spPr>
        <p:txBody>
          <a:bodyPr vert="horz" wrap="square" lIns="91440" tIns="45720" rIns="91440" bIns="45720" anchor="t" anchorCtr="0" compatLnSpc="1">
            <a:spAutoFit/>
          </a:bodyPr>
          <a:lstStyle/>
          <a:p>
            <a:pPr marL="171440" marR="0" lvl="0" indent="-171440" algn="l" defTabSz="914354" rtl="0" fontAlgn="auto" hangingPunct="1">
              <a:lnSpc>
                <a:spcPct val="100000"/>
              </a:lnSpc>
              <a:spcBef>
                <a:spcPts val="0"/>
              </a:spcBef>
              <a:spcAft>
                <a:spcPts val="0"/>
              </a:spcAft>
              <a:buSzPct val="100000"/>
              <a:buFont typeface="Wingdings" pitchFamily="2"/>
              <a:buChar char="§"/>
              <a:tabLst/>
              <a:defRPr sz="1800" b="0" i="0" u="none" strike="noStrike" kern="0" cap="none" spc="0" baseline="0">
                <a:solidFill>
                  <a:srgbClr val="000000"/>
                </a:solidFill>
                <a:uFillTx/>
              </a:defRPr>
            </a:pPr>
            <a:r>
              <a:rPr lang="en-US" sz="1200" b="0" i="0" u="none" strike="noStrike" kern="1200" cap="none" spc="0" baseline="0">
                <a:solidFill>
                  <a:srgbClr val="FFFFFF"/>
                </a:solidFill>
                <a:uFillTx/>
                <a:latin typeface="Poppins"/>
                <a:cs typeface="Poppins"/>
              </a:rPr>
              <a:t>Governance records</a:t>
            </a:r>
          </a:p>
          <a:p>
            <a:pPr marL="171440" marR="0" lvl="0" indent="-171440" algn="l" defTabSz="914354" rtl="0" fontAlgn="auto" hangingPunct="1">
              <a:lnSpc>
                <a:spcPct val="100000"/>
              </a:lnSpc>
              <a:spcBef>
                <a:spcPts val="0"/>
              </a:spcBef>
              <a:spcAft>
                <a:spcPts val="0"/>
              </a:spcAft>
              <a:buSzPct val="100000"/>
              <a:buFont typeface="Wingdings" pitchFamily="2"/>
              <a:buChar char="§"/>
              <a:tabLst/>
              <a:defRPr sz="1800" b="0" i="0" u="none" strike="noStrike" kern="0" cap="none" spc="0" baseline="0">
                <a:solidFill>
                  <a:srgbClr val="000000"/>
                </a:solidFill>
                <a:uFillTx/>
              </a:defRPr>
            </a:pPr>
            <a:r>
              <a:rPr lang="en-GB" sz="1200" b="0" i="0" u="none" strike="noStrike" kern="1200" cap="none" spc="0" baseline="0">
                <a:solidFill>
                  <a:srgbClr val="FFFFFF"/>
                </a:solidFill>
                <a:uFillTx/>
                <a:latin typeface="Poppins"/>
                <a:cs typeface="Poppins"/>
              </a:rPr>
              <a:t>Historical images</a:t>
            </a:r>
          </a:p>
          <a:p>
            <a:pPr marL="171440" marR="0" lvl="0" indent="-171440" algn="l" defTabSz="914354" rtl="0" fontAlgn="auto" hangingPunct="1">
              <a:lnSpc>
                <a:spcPct val="100000"/>
              </a:lnSpc>
              <a:spcBef>
                <a:spcPts val="0"/>
              </a:spcBef>
              <a:spcAft>
                <a:spcPts val="0"/>
              </a:spcAft>
              <a:buSzPct val="100000"/>
              <a:buFont typeface="Wingdings" pitchFamily="2"/>
              <a:buChar char="§"/>
              <a:tabLst/>
              <a:defRPr sz="1800" b="0" i="0" u="none" strike="noStrike" kern="0" cap="none" spc="0" baseline="0">
                <a:solidFill>
                  <a:srgbClr val="000000"/>
                </a:solidFill>
                <a:uFillTx/>
              </a:defRPr>
            </a:pPr>
            <a:r>
              <a:rPr lang="en-GB" sz="1200" b="0" i="0" u="none" strike="noStrike" kern="1200" cap="none" spc="0" baseline="0">
                <a:solidFill>
                  <a:srgbClr val="FFFFFF"/>
                </a:solidFill>
                <a:uFillTx/>
                <a:latin typeface="Poppins"/>
                <a:cs typeface="Poppins"/>
              </a:rPr>
              <a:t>Vital records</a:t>
            </a:r>
          </a:p>
          <a:p>
            <a:pPr marL="171440" marR="0" lvl="0" indent="-171440" algn="l" defTabSz="914354" rtl="0" fontAlgn="auto" hangingPunct="1">
              <a:lnSpc>
                <a:spcPct val="100000"/>
              </a:lnSpc>
              <a:spcBef>
                <a:spcPts val="0"/>
              </a:spcBef>
              <a:spcAft>
                <a:spcPts val="0"/>
              </a:spcAft>
              <a:buSzPct val="100000"/>
              <a:buFont typeface="Wingdings" pitchFamily="2"/>
              <a:buChar char="§"/>
              <a:tabLst/>
              <a:defRPr sz="1800" b="0" i="0" u="none" strike="noStrike" kern="0" cap="none" spc="0" baseline="0">
                <a:solidFill>
                  <a:srgbClr val="000000"/>
                </a:solidFill>
                <a:uFillTx/>
              </a:defRPr>
            </a:pPr>
            <a:r>
              <a:rPr lang="en-GB" sz="1200" b="0" i="0" u="none" strike="noStrike" kern="1200" cap="none" spc="0" baseline="0">
                <a:solidFill>
                  <a:srgbClr val="FFFFFF"/>
                </a:solidFill>
                <a:uFillTx/>
                <a:latin typeface="Poppins"/>
                <a:cs typeface="Poppins"/>
              </a:rPr>
              <a:t>Audio visual recordings</a:t>
            </a:r>
          </a:p>
          <a:p>
            <a:pPr marL="171440" marR="0" lvl="0" indent="-171440" algn="l" defTabSz="914354" rtl="0" fontAlgn="auto" hangingPunct="1">
              <a:lnSpc>
                <a:spcPct val="100000"/>
              </a:lnSpc>
              <a:spcBef>
                <a:spcPts val="0"/>
              </a:spcBef>
              <a:spcAft>
                <a:spcPts val="0"/>
              </a:spcAft>
              <a:buSzPct val="100000"/>
              <a:buFont typeface="Wingdings" pitchFamily="2"/>
              <a:buChar char="§"/>
              <a:tabLst/>
              <a:defRPr sz="1800" b="0" i="0" u="none" strike="noStrike" kern="0" cap="none" spc="0" baseline="0">
                <a:solidFill>
                  <a:srgbClr val="000000"/>
                </a:solidFill>
                <a:uFillTx/>
              </a:defRPr>
            </a:pPr>
            <a:r>
              <a:rPr lang="en-GB" sz="1200" b="0" i="0" u="none" strike="noStrike" kern="1200" cap="none" spc="0" baseline="0">
                <a:solidFill>
                  <a:srgbClr val="FFFFFF"/>
                </a:solidFill>
                <a:uFillTx/>
                <a:latin typeface="Poppins"/>
                <a:cs typeface="Poppins"/>
              </a:rPr>
              <a:t>Oral histories</a:t>
            </a:r>
          </a:p>
        </p:txBody>
      </p:sp>
      <p:sp>
        <p:nvSpPr>
          <p:cNvPr id="17" name="Rectangle: Rounded Corners 9">
            <a:extLst>
              <a:ext uri="{FF2B5EF4-FFF2-40B4-BE49-F238E27FC236}">
                <a16:creationId xmlns:a16="http://schemas.microsoft.com/office/drawing/2014/main" id="{9BB37CCA-3CE0-2BD9-B9CA-86733094C95D}"/>
              </a:ext>
            </a:extLst>
          </p:cNvPr>
          <p:cNvSpPr/>
          <p:nvPr/>
        </p:nvSpPr>
        <p:spPr>
          <a:xfrm>
            <a:off x="2504303" y="4687726"/>
            <a:ext cx="2916003" cy="637071"/>
          </a:xfrm>
          <a:custGeom>
            <a:avLst>
              <a:gd name="f10" fmla="val 3600"/>
            </a:avLst>
            <a:gdLst>
              <a:gd name="f1" fmla="val 10800000"/>
              <a:gd name="f2" fmla="val 5400000"/>
              <a:gd name="f3" fmla="val 16200000"/>
              <a:gd name="f4" fmla="val w"/>
              <a:gd name="f5" fmla="val h"/>
              <a:gd name="f6" fmla="val ss"/>
              <a:gd name="f7" fmla="val 0"/>
              <a:gd name="f8" fmla="*/ 5419351 1 1725033"/>
              <a:gd name="f9" fmla="val 45"/>
              <a:gd name="f10" fmla="val 3600"/>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FFFFFF"/>
          </a:solidFill>
          <a:ln w="38103" cap="flat">
            <a:solidFill>
              <a:srgbClr val="16A3BF"/>
            </a:solidFill>
            <a:prstDash val="solid"/>
            <a:miter/>
          </a:ln>
        </p:spPr>
        <p:txBody>
          <a:bodyPr vert="horz" wrap="square" lIns="91440" tIns="45720" rIns="91440" bIns="45720" anchor="ctr" anchorCtr="1" compatLnSpc="1">
            <a:noAutofit/>
          </a:bodyPr>
          <a:lstStyle/>
          <a:p>
            <a:pPr marL="0" marR="0" lvl="0" indent="0" algn="ctr" defTabSz="914354"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Calibri"/>
            </a:endParaRPr>
          </a:p>
        </p:txBody>
      </p:sp>
      <p:sp>
        <p:nvSpPr>
          <p:cNvPr id="18" name="TextBox 10">
            <a:extLst>
              <a:ext uri="{FF2B5EF4-FFF2-40B4-BE49-F238E27FC236}">
                <a16:creationId xmlns:a16="http://schemas.microsoft.com/office/drawing/2014/main" id="{4A81D3EA-C187-0FEB-C1C8-281BB845BA48}"/>
              </a:ext>
            </a:extLst>
          </p:cNvPr>
          <p:cNvSpPr txBox="1"/>
          <p:nvPr/>
        </p:nvSpPr>
        <p:spPr>
          <a:xfrm>
            <a:off x="2577647" y="4780181"/>
            <a:ext cx="2778706" cy="461662"/>
          </a:xfrm>
          <a:prstGeom prst="rect">
            <a:avLst/>
          </a:prstGeom>
          <a:noFill/>
          <a:ln cap="flat">
            <a:noFill/>
          </a:ln>
        </p:spPr>
        <p:txBody>
          <a:bodyPr vert="horz" wrap="square" lIns="91440" tIns="45720" rIns="91440" bIns="45720" anchor="ctr" anchorCtr="1" compatLnSpc="1">
            <a:spAutoFit/>
          </a:bodyPr>
          <a:lstStyle/>
          <a:p>
            <a:pPr marL="0" marR="0" lvl="0" indent="0" algn="ctr" defTabSz="914354"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200" b="0" i="0" u="none" strike="noStrike" kern="1200" cap="none" spc="0" baseline="0">
                <a:solidFill>
                  <a:srgbClr val="16A3BF"/>
                </a:solidFill>
                <a:uFillTx/>
                <a:latin typeface="Poppins" pitchFamily="2"/>
                <a:cs typeface="Poppins" pitchFamily="2"/>
              </a:rPr>
              <a:t>Streamlining department to archives transfers</a:t>
            </a:r>
          </a:p>
        </p:txBody>
      </p:sp>
      <p:sp>
        <p:nvSpPr>
          <p:cNvPr id="19" name="Rectangle: Rounded Corners 13">
            <a:extLst>
              <a:ext uri="{FF2B5EF4-FFF2-40B4-BE49-F238E27FC236}">
                <a16:creationId xmlns:a16="http://schemas.microsoft.com/office/drawing/2014/main" id="{7DE0E007-7F0D-4E64-462D-FA26769C2EBE}"/>
              </a:ext>
            </a:extLst>
          </p:cNvPr>
          <p:cNvSpPr/>
          <p:nvPr/>
        </p:nvSpPr>
        <p:spPr>
          <a:xfrm>
            <a:off x="8859923" y="2073356"/>
            <a:ext cx="2952003" cy="1907996"/>
          </a:xfrm>
          <a:custGeom>
            <a:avLst>
              <a:gd name="f10" fmla="val 3600"/>
            </a:avLst>
            <a:gdLst>
              <a:gd name="f1" fmla="val 10800000"/>
              <a:gd name="f2" fmla="val 5400000"/>
              <a:gd name="f3" fmla="val 16200000"/>
              <a:gd name="f4" fmla="val w"/>
              <a:gd name="f5" fmla="val h"/>
              <a:gd name="f6" fmla="val ss"/>
              <a:gd name="f7" fmla="val 0"/>
              <a:gd name="f8" fmla="*/ 5419351 1 1725033"/>
              <a:gd name="f9" fmla="val 45"/>
              <a:gd name="f10" fmla="val 3600"/>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5B3B8F"/>
          </a:solidFill>
          <a:ln cap="flat">
            <a:noFill/>
            <a:prstDash val="solid"/>
          </a:ln>
        </p:spPr>
        <p:txBody>
          <a:bodyPr vert="horz" wrap="square" lIns="91440" tIns="45720" rIns="91440" bIns="45720" anchor="ctr" anchorCtr="1" compatLnSpc="1">
            <a:noAutofit/>
          </a:bodyPr>
          <a:lstStyle/>
          <a:p>
            <a:pPr marL="0" marR="0" lvl="0" indent="0" algn="ctr" defTabSz="914354"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Calibri"/>
            </a:endParaRPr>
          </a:p>
        </p:txBody>
      </p:sp>
      <p:sp>
        <p:nvSpPr>
          <p:cNvPr id="20" name="TextBox 14">
            <a:extLst>
              <a:ext uri="{FF2B5EF4-FFF2-40B4-BE49-F238E27FC236}">
                <a16:creationId xmlns:a16="http://schemas.microsoft.com/office/drawing/2014/main" id="{A3F23746-228C-A369-CCD8-F892C55C3335}"/>
              </a:ext>
            </a:extLst>
          </p:cNvPr>
          <p:cNvSpPr txBox="1"/>
          <p:nvPr/>
        </p:nvSpPr>
        <p:spPr>
          <a:xfrm>
            <a:off x="8940088" y="2700396"/>
            <a:ext cx="2882207" cy="1200332"/>
          </a:xfrm>
          <a:prstGeom prst="rect">
            <a:avLst/>
          </a:prstGeom>
          <a:noFill/>
          <a:ln cap="flat">
            <a:noFill/>
          </a:ln>
        </p:spPr>
        <p:txBody>
          <a:bodyPr vert="horz" wrap="square" lIns="91440" tIns="45720" rIns="91440" bIns="45720" anchor="t" anchorCtr="0" compatLnSpc="1">
            <a:spAutoFit/>
          </a:bodyPr>
          <a:lstStyle/>
          <a:p>
            <a:pPr marL="171440" marR="0" lvl="0" indent="-171440" algn="l" defTabSz="914354" rtl="0" fontAlgn="auto" hangingPunct="1">
              <a:lnSpc>
                <a:spcPct val="100000"/>
              </a:lnSpc>
              <a:spcBef>
                <a:spcPts val="0"/>
              </a:spcBef>
              <a:spcAft>
                <a:spcPts val="0"/>
              </a:spcAft>
              <a:buSzPct val="100000"/>
              <a:buFont typeface="Wingdings" pitchFamily="2"/>
              <a:buChar char="§"/>
              <a:tabLst/>
              <a:defRPr sz="1800" b="0" i="0" u="none" strike="noStrike" kern="0" cap="none" spc="0" baseline="0">
                <a:solidFill>
                  <a:srgbClr val="000000"/>
                </a:solidFill>
                <a:uFillTx/>
              </a:defRPr>
            </a:pPr>
            <a:r>
              <a:rPr lang="en-US" sz="1200" b="0" i="0" u="none" strike="noStrike" kern="1200" cap="none" spc="0" baseline="0">
                <a:solidFill>
                  <a:srgbClr val="FFFFFF"/>
                </a:solidFill>
                <a:uFillTx/>
                <a:latin typeface="Poppins" pitchFamily="2"/>
                <a:cs typeface="Poppins" pitchFamily="2"/>
              </a:rPr>
              <a:t>Policies and agreements</a:t>
            </a:r>
          </a:p>
          <a:p>
            <a:pPr marL="171440" marR="0" lvl="0" indent="-171440" algn="l" defTabSz="914354" rtl="0" fontAlgn="auto" hangingPunct="1">
              <a:lnSpc>
                <a:spcPct val="100000"/>
              </a:lnSpc>
              <a:spcBef>
                <a:spcPts val="0"/>
              </a:spcBef>
              <a:spcAft>
                <a:spcPts val="0"/>
              </a:spcAft>
              <a:buSzPct val="100000"/>
              <a:buFont typeface="Wingdings" pitchFamily="2"/>
              <a:buChar char="§"/>
              <a:tabLst/>
              <a:defRPr sz="1800" b="0" i="0" u="none" strike="noStrike" kern="0" cap="none" spc="0" baseline="0">
                <a:solidFill>
                  <a:srgbClr val="000000"/>
                </a:solidFill>
                <a:uFillTx/>
              </a:defRPr>
            </a:pPr>
            <a:r>
              <a:rPr lang="en-US" sz="1200" b="0" i="0" u="none" strike="noStrike" kern="1200" cap="none" spc="0" baseline="0">
                <a:solidFill>
                  <a:srgbClr val="FFFFFF"/>
                </a:solidFill>
                <a:uFillTx/>
                <a:latin typeface="Poppins" pitchFamily="2"/>
                <a:cs typeface="Poppins" pitchFamily="2"/>
              </a:rPr>
              <a:t>Strategic decision making</a:t>
            </a:r>
          </a:p>
          <a:p>
            <a:pPr marL="171440" marR="0" lvl="0" indent="-171440" algn="l" defTabSz="914354" rtl="0" fontAlgn="auto" hangingPunct="1">
              <a:lnSpc>
                <a:spcPct val="100000"/>
              </a:lnSpc>
              <a:spcBef>
                <a:spcPts val="0"/>
              </a:spcBef>
              <a:spcAft>
                <a:spcPts val="0"/>
              </a:spcAft>
              <a:buSzPct val="100000"/>
              <a:buFont typeface="Wingdings" pitchFamily="2"/>
              <a:buChar char="§"/>
              <a:tabLst/>
              <a:defRPr sz="1800" b="0" i="0" u="none" strike="noStrike" kern="0" cap="none" spc="0" baseline="0">
                <a:solidFill>
                  <a:srgbClr val="000000"/>
                </a:solidFill>
                <a:uFillTx/>
              </a:defRPr>
            </a:pPr>
            <a:r>
              <a:rPr lang="en-US" sz="1200" b="0" i="0" u="none" strike="noStrike" kern="1200" cap="none" spc="0" baseline="0">
                <a:solidFill>
                  <a:srgbClr val="FFFFFF"/>
                </a:solidFill>
                <a:uFillTx/>
                <a:latin typeface="Poppins" pitchFamily="2"/>
                <a:cs typeface="Poppins" pitchFamily="2"/>
              </a:rPr>
              <a:t>Market data</a:t>
            </a:r>
          </a:p>
          <a:p>
            <a:pPr marL="171440" marR="0" lvl="0" indent="-171440" algn="l" defTabSz="914354" rtl="0" fontAlgn="auto" hangingPunct="1">
              <a:lnSpc>
                <a:spcPct val="100000"/>
              </a:lnSpc>
              <a:spcBef>
                <a:spcPts val="0"/>
              </a:spcBef>
              <a:spcAft>
                <a:spcPts val="0"/>
              </a:spcAft>
              <a:buSzPct val="100000"/>
              <a:buFont typeface="Wingdings" pitchFamily="2"/>
              <a:buChar char="§"/>
              <a:tabLst/>
              <a:defRPr sz="1800" b="0" i="0" u="none" strike="noStrike" kern="0" cap="none" spc="0" baseline="0">
                <a:solidFill>
                  <a:srgbClr val="000000"/>
                </a:solidFill>
                <a:uFillTx/>
              </a:defRPr>
            </a:pPr>
            <a:r>
              <a:rPr lang="en-US" sz="1200" b="0" i="0" u="none" strike="noStrike" kern="1200" cap="none" spc="0" baseline="0">
                <a:solidFill>
                  <a:srgbClr val="FFFFFF"/>
                </a:solidFill>
                <a:uFillTx/>
                <a:latin typeface="Poppins" pitchFamily="2"/>
                <a:cs typeface="Poppins" pitchFamily="2"/>
              </a:rPr>
              <a:t>Insurance records</a:t>
            </a:r>
          </a:p>
          <a:p>
            <a:pPr marL="171440" marR="0" lvl="0" indent="-171440" algn="l" defTabSz="914354" rtl="0" fontAlgn="auto" hangingPunct="1">
              <a:lnSpc>
                <a:spcPct val="100000"/>
              </a:lnSpc>
              <a:spcBef>
                <a:spcPts val="0"/>
              </a:spcBef>
              <a:spcAft>
                <a:spcPts val="0"/>
              </a:spcAft>
              <a:buSzPct val="100000"/>
              <a:buFont typeface="Wingdings" pitchFamily="2"/>
              <a:buChar char="§"/>
              <a:tabLst/>
              <a:defRPr sz="1800" b="0" i="0" u="none" strike="noStrike" kern="0" cap="none" spc="0" baseline="0">
                <a:solidFill>
                  <a:srgbClr val="000000"/>
                </a:solidFill>
                <a:uFillTx/>
              </a:defRPr>
            </a:pPr>
            <a:r>
              <a:rPr lang="en-US" sz="1200" b="0" i="0" u="none" strike="noStrike" kern="1200" cap="none" spc="0" baseline="0">
                <a:solidFill>
                  <a:srgbClr val="FFFFFF"/>
                </a:solidFill>
                <a:uFillTx/>
                <a:latin typeface="Poppins" pitchFamily="2"/>
                <a:cs typeface="Poppins" pitchFamily="2"/>
              </a:rPr>
              <a:t>Infrastructure &amp; maintenance records</a:t>
            </a:r>
          </a:p>
        </p:txBody>
      </p:sp>
      <p:sp>
        <p:nvSpPr>
          <p:cNvPr id="21" name="Rectangle: Rounded Corners 17">
            <a:extLst>
              <a:ext uri="{FF2B5EF4-FFF2-40B4-BE49-F238E27FC236}">
                <a16:creationId xmlns:a16="http://schemas.microsoft.com/office/drawing/2014/main" id="{30E99264-8BD6-7516-4F20-E3C275564806}"/>
              </a:ext>
            </a:extLst>
          </p:cNvPr>
          <p:cNvSpPr/>
          <p:nvPr/>
        </p:nvSpPr>
        <p:spPr>
          <a:xfrm>
            <a:off x="8878979" y="2009320"/>
            <a:ext cx="2916003" cy="637071"/>
          </a:xfrm>
          <a:custGeom>
            <a:avLst>
              <a:gd name="f10" fmla="val 3600"/>
            </a:avLst>
            <a:gdLst>
              <a:gd name="f1" fmla="val 10800000"/>
              <a:gd name="f2" fmla="val 5400000"/>
              <a:gd name="f3" fmla="val 16200000"/>
              <a:gd name="f4" fmla="val w"/>
              <a:gd name="f5" fmla="val h"/>
              <a:gd name="f6" fmla="val ss"/>
              <a:gd name="f7" fmla="val 0"/>
              <a:gd name="f8" fmla="*/ 5419351 1 1725033"/>
              <a:gd name="f9" fmla="val 45"/>
              <a:gd name="f10" fmla="val 3600"/>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FFFFFF"/>
          </a:solidFill>
          <a:ln w="38103" cap="flat">
            <a:solidFill>
              <a:srgbClr val="5B3B8F"/>
            </a:solidFill>
            <a:prstDash val="solid"/>
            <a:miter/>
          </a:ln>
        </p:spPr>
        <p:txBody>
          <a:bodyPr vert="horz" wrap="square" lIns="91440" tIns="45720" rIns="91440" bIns="45720" anchor="ctr" anchorCtr="1" compatLnSpc="1">
            <a:noAutofit/>
          </a:bodyPr>
          <a:lstStyle/>
          <a:p>
            <a:pPr marL="0" marR="0" lvl="0" indent="0" algn="ctr" defTabSz="914354"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Calibri"/>
            </a:endParaRPr>
          </a:p>
        </p:txBody>
      </p:sp>
      <p:sp>
        <p:nvSpPr>
          <p:cNvPr id="22" name="TextBox 20">
            <a:extLst>
              <a:ext uri="{FF2B5EF4-FFF2-40B4-BE49-F238E27FC236}">
                <a16:creationId xmlns:a16="http://schemas.microsoft.com/office/drawing/2014/main" id="{7BBC282E-F4BB-8F2C-B4B7-34115B1B9B07}"/>
              </a:ext>
            </a:extLst>
          </p:cNvPr>
          <p:cNvSpPr txBox="1"/>
          <p:nvPr/>
        </p:nvSpPr>
        <p:spPr>
          <a:xfrm>
            <a:off x="8952323" y="2101775"/>
            <a:ext cx="2778706" cy="461662"/>
          </a:xfrm>
          <a:prstGeom prst="rect">
            <a:avLst/>
          </a:prstGeom>
          <a:noFill/>
          <a:ln cap="flat">
            <a:noFill/>
          </a:ln>
        </p:spPr>
        <p:txBody>
          <a:bodyPr vert="horz" wrap="square" lIns="91440" tIns="45720" rIns="91440" bIns="45720" anchor="ctr" anchorCtr="1" compatLnSpc="1">
            <a:spAutoFit/>
          </a:bodyPr>
          <a:lstStyle/>
          <a:p>
            <a:pPr marL="0" marR="0" lvl="0" indent="0" algn="ctr" defTabSz="914354"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200" b="0" i="0" u="none" strike="noStrike" kern="1200" cap="none" spc="0" baseline="0">
                <a:solidFill>
                  <a:srgbClr val="5B3B8F"/>
                </a:solidFill>
                <a:uFillTx/>
                <a:latin typeface="Poppins" pitchFamily="2"/>
                <a:cs typeface="Poppins" pitchFamily="2"/>
              </a:rPr>
              <a:t>Migrating off legacy systems to Microsoft 365</a:t>
            </a:r>
          </a:p>
        </p:txBody>
      </p:sp>
      <p:sp>
        <p:nvSpPr>
          <p:cNvPr id="23" name="Rectangle: Rounded Corners 23">
            <a:extLst>
              <a:ext uri="{FF2B5EF4-FFF2-40B4-BE49-F238E27FC236}">
                <a16:creationId xmlns:a16="http://schemas.microsoft.com/office/drawing/2014/main" id="{4E249F80-46B3-85D6-5431-B809D84FB389}"/>
              </a:ext>
            </a:extLst>
          </p:cNvPr>
          <p:cNvSpPr/>
          <p:nvPr/>
        </p:nvSpPr>
        <p:spPr>
          <a:xfrm>
            <a:off x="8849554" y="4349883"/>
            <a:ext cx="2952003" cy="2123995"/>
          </a:xfrm>
          <a:custGeom>
            <a:avLst>
              <a:gd name="f10" fmla="val 3600"/>
            </a:avLst>
            <a:gdLst>
              <a:gd name="f1" fmla="val 10800000"/>
              <a:gd name="f2" fmla="val 5400000"/>
              <a:gd name="f3" fmla="val 16200000"/>
              <a:gd name="f4" fmla="val w"/>
              <a:gd name="f5" fmla="val h"/>
              <a:gd name="f6" fmla="val ss"/>
              <a:gd name="f7" fmla="val 0"/>
              <a:gd name="f8" fmla="*/ 5419351 1 1725033"/>
              <a:gd name="f9" fmla="val 45"/>
              <a:gd name="f10" fmla="val 3600"/>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C076B8"/>
          </a:solidFill>
          <a:ln cap="flat">
            <a:noFill/>
            <a:prstDash val="solid"/>
          </a:ln>
        </p:spPr>
        <p:txBody>
          <a:bodyPr vert="horz" wrap="square" lIns="91440" tIns="45720" rIns="91440" bIns="45720" anchor="ctr" anchorCtr="1" compatLnSpc="1">
            <a:noAutofit/>
          </a:bodyPr>
          <a:lstStyle/>
          <a:p>
            <a:pPr marL="0" marR="0" lvl="0" indent="0" algn="ctr" defTabSz="914354"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Calibri"/>
            </a:endParaRPr>
          </a:p>
        </p:txBody>
      </p:sp>
      <p:sp>
        <p:nvSpPr>
          <p:cNvPr id="24" name="TextBox 29">
            <a:extLst>
              <a:ext uri="{FF2B5EF4-FFF2-40B4-BE49-F238E27FC236}">
                <a16:creationId xmlns:a16="http://schemas.microsoft.com/office/drawing/2014/main" id="{C193AE85-C579-B433-A3E9-26C6A127152B}"/>
              </a:ext>
            </a:extLst>
          </p:cNvPr>
          <p:cNvSpPr txBox="1"/>
          <p:nvPr/>
        </p:nvSpPr>
        <p:spPr>
          <a:xfrm>
            <a:off x="8929719" y="4976914"/>
            <a:ext cx="2882207" cy="1384995"/>
          </a:xfrm>
          <a:prstGeom prst="rect">
            <a:avLst/>
          </a:prstGeom>
          <a:noFill/>
          <a:ln cap="flat">
            <a:noFill/>
          </a:ln>
        </p:spPr>
        <p:txBody>
          <a:bodyPr vert="horz" wrap="square" lIns="91440" tIns="45720" rIns="91440" bIns="45720" anchor="t" anchorCtr="0" compatLnSpc="1">
            <a:spAutoFit/>
          </a:bodyPr>
          <a:lstStyle/>
          <a:p>
            <a:pPr marL="171440" marR="0" lvl="0" indent="-171440" algn="l" defTabSz="914354" rtl="0" fontAlgn="auto" hangingPunct="1">
              <a:lnSpc>
                <a:spcPct val="100000"/>
              </a:lnSpc>
              <a:spcBef>
                <a:spcPts val="0"/>
              </a:spcBef>
              <a:spcAft>
                <a:spcPts val="0"/>
              </a:spcAft>
              <a:buSzPct val="100000"/>
              <a:buFont typeface="Wingdings" pitchFamily="2"/>
              <a:buChar char="§"/>
              <a:tabLst/>
              <a:defRPr sz="1800" b="0" i="0" u="none" strike="noStrike" kern="0" cap="none" spc="0" baseline="0">
                <a:solidFill>
                  <a:srgbClr val="000000"/>
                </a:solidFill>
                <a:uFillTx/>
              </a:defRPr>
            </a:pPr>
            <a:r>
              <a:rPr lang="en-US" sz="1200" b="0" i="0" u="none" strike="noStrike" kern="1200" cap="none" spc="0" baseline="0">
                <a:solidFill>
                  <a:srgbClr val="FFFFFF"/>
                </a:solidFill>
                <a:uFillTx/>
                <a:latin typeface="Poppins" pitchFamily="2"/>
                <a:cs typeface="Poppins" pitchFamily="2"/>
              </a:rPr>
              <a:t>Business strategy records</a:t>
            </a:r>
          </a:p>
          <a:p>
            <a:pPr marL="171440" marR="0" lvl="0" indent="-171440" algn="l" defTabSz="914354" rtl="0" fontAlgn="auto" hangingPunct="1">
              <a:lnSpc>
                <a:spcPct val="100000"/>
              </a:lnSpc>
              <a:spcBef>
                <a:spcPts val="0"/>
              </a:spcBef>
              <a:spcAft>
                <a:spcPts val="0"/>
              </a:spcAft>
              <a:buSzPct val="100000"/>
              <a:buFont typeface="Wingdings" pitchFamily="2"/>
              <a:buChar char="§"/>
              <a:tabLst/>
              <a:defRPr sz="1800" b="0" i="0" u="none" strike="noStrike" kern="0" cap="none" spc="0" baseline="0">
                <a:solidFill>
                  <a:srgbClr val="000000"/>
                </a:solidFill>
                <a:uFillTx/>
              </a:defRPr>
            </a:pPr>
            <a:r>
              <a:rPr lang="en-US" sz="1200" b="0" i="0" u="none" strike="noStrike" kern="1200" cap="none" spc="0" baseline="0">
                <a:solidFill>
                  <a:srgbClr val="FFFFFF"/>
                </a:solidFill>
                <a:uFillTx/>
                <a:latin typeface="Poppins" pitchFamily="2"/>
                <a:cs typeface="Poppins" pitchFamily="2"/>
              </a:rPr>
              <a:t>Corporate policies &amp; communications</a:t>
            </a:r>
          </a:p>
          <a:p>
            <a:pPr marL="171440" marR="0" lvl="0" indent="-171440" algn="l" defTabSz="914354" rtl="0" fontAlgn="auto" hangingPunct="1">
              <a:lnSpc>
                <a:spcPct val="100000"/>
              </a:lnSpc>
              <a:spcBef>
                <a:spcPts val="0"/>
              </a:spcBef>
              <a:spcAft>
                <a:spcPts val="0"/>
              </a:spcAft>
              <a:buSzPct val="100000"/>
              <a:buFont typeface="Wingdings" pitchFamily="2"/>
              <a:buChar char="§"/>
              <a:tabLst/>
              <a:defRPr sz="1800" b="0" i="0" u="none" strike="noStrike" kern="0" cap="none" spc="0" baseline="0">
                <a:solidFill>
                  <a:srgbClr val="000000"/>
                </a:solidFill>
                <a:uFillTx/>
              </a:defRPr>
            </a:pPr>
            <a:r>
              <a:rPr lang="en-US" sz="1200" b="0" i="0" u="none" strike="noStrike" kern="1200" cap="none" spc="0" baseline="0">
                <a:solidFill>
                  <a:srgbClr val="FFFFFF"/>
                </a:solidFill>
                <a:uFillTx/>
                <a:latin typeface="Poppins" pitchFamily="2"/>
                <a:cs typeface="Poppins" pitchFamily="2"/>
              </a:rPr>
              <a:t>Infrastructure records</a:t>
            </a:r>
          </a:p>
          <a:p>
            <a:pPr marL="171440" marR="0" lvl="0" indent="-171440" algn="l" defTabSz="914354" rtl="0" fontAlgn="auto" hangingPunct="1">
              <a:lnSpc>
                <a:spcPct val="100000"/>
              </a:lnSpc>
              <a:spcBef>
                <a:spcPts val="0"/>
              </a:spcBef>
              <a:spcAft>
                <a:spcPts val="0"/>
              </a:spcAft>
              <a:buSzPct val="100000"/>
              <a:buFont typeface="Wingdings" pitchFamily="2"/>
              <a:buChar char="§"/>
              <a:tabLst/>
              <a:defRPr sz="1800" b="0" i="0" u="none" strike="noStrike" kern="0" cap="none" spc="0" baseline="0">
                <a:solidFill>
                  <a:srgbClr val="000000"/>
                </a:solidFill>
                <a:uFillTx/>
              </a:defRPr>
            </a:pPr>
            <a:r>
              <a:rPr lang="en-US" sz="1200" b="0" i="0" u="none" strike="noStrike" kern="1200" cap="none" spc="0" baseline="0">
                <a:solidFill>
                  <a:srgbClr val="FFFFFF"/>
                </a:solidFill>
                <a:uFillTx/>
                <a:latin typeface="Poppins" pitchFamily="2"/>
                <a:cs typeface="Poppins" pitchFamily="2"/>
              </a:rPr>
              <a:t>End-of-life SharePoint sites &amp; projects</a:t>
            </a:r>
          </a:p>
          <a:p>
            <a:pPr marL="171440" marR="0" lvl="0" indent="-171440" algn="l" defTabSz="914354" rtl="0" fontAlgn="auto" hangingPunct="1">
              <a:lnSpc>
                <a:spcPct val="100000"/>
              </a:lnSpc>
              <a:spcBef>
                <a:spcPts val="0"/>
              </a:spcBef>
              <a:spcAft>
                <a:spcPts val="0"/>
              </a:spcAft>
              <a:buSzPct val="100000"/>
              <a:buFont typeface="Wingdings" pitchFamily="2"/>
              <a:buChar char="§"/>
              <a:tabLst/>
              <a:defRPr sz="1800" b="0" i="0" u="none" strike="noStrike" kern="0" cap="none" spc="0" baseline="0">
                <a:solidFill>
                  <a:srgbClr val="000000"/>
                </a:solidFill>
                <a:uFillTx/>
              </a:defRPr>
            </a:pPr>
            <a:r>
              <a:rPr lang="en-US" sz="1200" b="0" i="0" u="none" strike="noStrike" kern="1200" cap="none" spc="0" baseline="0">
                <a:solidFill>
                  <a:srgbClr val="FFFFFF"/>
                </a:solidFill>
                <a:uFillTx/>
                <a:latin typeface="Poppins" pitchFamily="2"/>
                <a:cs typeface="Poppins" pitchFamily="2"/>
              </a:rPr>
              <a:t>Strategic brand assets</a:t>
            </a:r>
            <a:endParaRPr lang="en-GB" sz="1200" b="0" i="0" u="none" strike="noStrike" kern="1200" cap="none" spc="0" baseline="0">
              <a:solidFill>
                <a:srgbClr val="FFFFFF"/>
              </a:solidFill>
              <a:uFillTx/>
              <a:latin typeface="Poppins" pitchFamily="2"/>
              <a:cs typeface="Poppins" pitchFamily="2"/>
            </a:endParaRPr>
          </a:p>
        </p:txBody>
      </p:sp>
      <p:sp>
        <p:nvSpPr>
          <p:cNvPr id="25" name="Rectangle: Rounded Corners 30">
            <a:extLst>
              <a:ext uri="{FF2B5EF4-FFF2-40B4-BE49-F238E27FC236}">
                <a16:creationId xmlns:a16="http://schemas.microsoft.com/office/drawing/2014/main" id="{C1B5256A-24BB-5C25-A3EF-65DD67A88F05}"/>
              </a:ext>
            </a:extLst>
          </p:cNvPr>
          <p:cNvSpPr/>
          <p:nvPr/>
        </p:nvSpPr>
        <p:spPr>
          <a:xfrm>
            <a:off x="8868610" y="4285847"/>
            <a:ext cx="2916003" cy="637071"/>
          </a:xfrm>
          <a:custGeom>
            <a:avLst>
              <a:gd name="f10" fmla="val 3600"/>
            </a:avLst>
            <a:gdLst>
              <a:gd name="f1" fmla="val 10800000"/>
              <a:gd name="f2" fmla="val 5400000"/>
              <a:gd name="f3" fmla="val 16200000"/>
              <a:gd name="f4" fmla="val w"/>
              <a:gd name="f5" fmla="val h"/>
              <a:gd name="f6" fmla="val ss"/>
              <a:gd name="f7" fmla="val 0"/>
              <a:gd name="f8" fmla="*/ 5419351 1 1725033"/>
              <a:gd name="f9" fmla="val 45"/>
              <a:gd name="f10" fmla="val 3600"/>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FFFFFF"/>
          </a:solidFill>
          <a:ln w="38103" cap="flat">
            <a:solidFill>
              <a:srgbClr val="C076B8"/>
            </a:solidFill>
            <a:prstDash val="solid"/>
            <a:miter/>
          </a:ln>
        </p:spPr>
        <p:txBody>
          <a:bodyPr vert="horz" wrap="square" lIns="91440" tIns="45720" rIns="91440" bIns="45720" anchor="ctr" anchorCtr="1" compatLnSpc="1">
            <a:noAutofit/>
          </a:bodyPr>
          <a:lstStyle/>
          <a:p>
            <a:pPr marL="0" marR="0" lvl="0" indent="0" algn="ctr" defTabSz="914354"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Calibri"/>
            </a:endParaRPr>
          </a:p>
        </p:txBody>
      </p:sp>
      <p:sp>
        <p:nvSpPr>
          <p:cNvPr id="26" name="TextBox 33">
            <a:extLst>
              <a:ext uri="{FF2B5EF4-FFF2-40B4-BE49-F238E27FC236}">
                <a16:creationId xmlns:a16="http://schemas.microsoft.com/office/drawing/2014/main" id="{143F62B7-7B95-5832-A247-2D8F7DB3C1AB}"/>
              </a:ext>
            </a:extLst>
          </p:cNvPr>
          <p:cNvSpPr txBox="1"/>
          <p:nvPr/>
        </p:nvSpPr>
        <p:spPr>
          <a:xfrm>
            <a:off x="8941954" y="4378293"/>
            <a:ext cx="2778706" cy="461662"/>
          </a:xfrm>
          <a:prstGeom prst="rect">
            <a:avLst/>
          </a:prstGeom>
          <a:noFill/>
          <a:ln cap="flat">
            <a:noFill/>
          </a:ln>
        </p:spPr>
        <p:txBody>
          <a:bodyPr vert="horz" wrap="square" lIns="91440" tIns="45720" rIns="91440" bIns="45720" anchor="ctr" anchorCtr="1" compatLnSpc="1">
            <a:spAutoFit/>
          </a:bodyPr>
          <a:lstStyle/>
          <a:p>
            <a:pPr marL="0" marR="0" lvl="0" indent="0" algn="ctr" defTabSz="914354"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200" b="0" i="0" u="none" strike="noStrike" kern="1200" cap="none" spc="0" baseline="0">
                <a:solidFill>
                  <a:srgbClr val="C076B8"/>
                </a:solidFill>
                <a:uFillTx/>
                <a:latin typeface="Poppins" pitchFamily="2"/>
                <a:cs typeface="Poppins" pitchFamily="2"/>
              </a:rPr>
              <a:t>Compliance &amp; brand value protection</a:t>
            </a:r>
          </a:p>
        </p:txBody>
      </p:sp>
      <p:sp>
        <p:nvSpPr>
          <p:cNvPr id="27" name="Text Placeholder 1">
            <a:extLst>
              <a:ext uri="{FF2B5EF4-FFF2-40B4-BE49-F238E27FC236}">
                <a16:creationId xmlns:a16="http://schemas.microsoft.com/office/drawing/2014/main" id="{647CA10B-94C5-43C8-6F80-20F51764250B}"/>
              </a:ext>
            </a:extLst>
          </p:cNvPr>
          <p:cNvSpPr txBox="1"/>
          <p:nvPr/>
        </p:nvSpPr>
        <p:spPr>
          <a:xfrm>
            <a:off x="-193660" y="-109929"/>
            <a:ext cx="13869902" cy="1587498"/>
          </a:xfrm>
          <a:prstGeom prst="rect">
            <a:avLst/>
          </a:prstGeom>
          <a:noFill/>
          <a:ln cap="flat">
            <a:noFill/>
          </a:ln>
        </p:spPr>
        <p:txBody>
          <a:bodyPr vert="horz" wrap="square" lIns="479995" tIns="575998" rIns="960001" bIns="0" anchor="t" anchorCtr="0" compatLnSpc="1">
            <a:noAutofit/>
          </a:bodyPr>
          <a:lstStyle/>
          <a:p>
            <a:pPr marL="0" marR="0" lvl="0" indent="0" algn="l" defTabSz="609557" rtl="0" fontAlgn="auto" hangingPunct="1">
              <a:lnSpc>
                <a:spcPct val="100000"/>
              </a:lnSpc>
              <a:spcBef>
                <a:spcPts val="700"/>
              </a:spcBef>
              <a:spcAft>
                <a:spcPts val="0"/>
              </a:spcAft>
              <a:buNone/>
              <a:tabLst/>
              <a:defRPr sz="1800" b="0" i="0" u="none" strike="noStrike" kern="0" cap="none" spc="0" baseline="0">
                <a:solidFill>
                  <a:srgbClr val="000000"/>
                </a:solidFill>
                <a:uFillTx/>
              </a:defRPr>
            </a:pPr>
            <a:r>
              <a:rPr lang="en-GB" sz="2800" b="0" i="0" u="none" strike="noStrike" kern="1200" cap="none" spc="0" baseline="0">
                <a:solidFill>
                  <a:srgbClr val="191446"/>
                </a:solidFill>
                <a:uFillTx/>
                <a:latin typeface="Poppins" pitchFamily="2"/>
                <a:cs typeface="Poppins" pitchFamily="2"/>
              </a:rPr>
              <a:t>Long-term &amp; permanent records for compliance  </a:t>
            </a:r>
          </a:p>
        </p:txBody>
      </p:sp>
      <p:pic>
        <p:nvPicPr>
          <p:cNvPr id="28" name="Picture 11">
            <a:extLst>
              <a:ext uri="{FF2B5EF4-FFF2-40B4-BE49-F238E27FC236}">
                <a16:creationId xmlns:a16="http://schemas.microsoft.com/office/drawing/2014/main" id="{74927E58-3C4C-FCD9-08C7-1DA2FCC51F63}"/>
              </a:ext>
            </a:extLst>
          </p:cNvPr>
          <p:cNvPicPr>
            <a:picLocks noChangeAspect="1"/>
          </p:cNvPicPr>
          <p:nvPr/>
        </p:nvPicPr>
        <p:blipFill>
          <a:blip r:embed="rId8"/>
          <a:stretch>
            <a:fillRect/>
          </a:stretch>
        </p:blipFill>
        <p:spPr>
          <a:xfrm>
            <a:off x="9405673" y="387824"/>
            <a:ext cx="2507879" cy="528596"/>
          </a:xfrm>
          <a:prstGeom prst="rect">
            <a:avLst/>
          </a:prstGeom>
          <a:noFill/>
          <a:ln w="19046" cap="flat">
            <a:solidFill>
              <a:srgbClr val="BFBFBF"/>
            </a:solidFill>
            <a:prstDash val="solid"/>
            <a:miter/>
          </a:ln>
        </p:spPr>
      </p:pic>
    </p:spTree>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379ABC6E-457C-2728-0F04-2DDBCEF24E2E}"/>
              </a:ext>
            </a:extLst>
          </p:cNvPr>
          <p:cNvSpPr txBox="1">
            <a:spLocks noGrp="1"/>
          </p:cNvSpPr>
          <p:nvPr>
            <p:ph type="body" sz="quarter" idx="4294967295"/>
          </p:nvPr>
        </p:nvSpPr>
        <p:spPr>
          <a:xfrm>
            <a:off x="0" y="475"/>
            <a:ext cx="12344400" cy="1073597"/>
          </a:xfrm>
          <a:prstGeom prst="rect">
            <a:avLst/>
          </a:prstGeom>
          <a:noFill/>
          <a:ln>
            <a:noFill/>
          </a:ln>
        </p:spPr>
        <p:txBody>
          <a:bodyPr vert="horz" wrap="square" lIns="479995" tIns="575998" rIns="960001" bIns="0" anchor="t" anchorCtr="0" compatLnSpc="1">
            <a:noAutofit/>
          </a:bodyPr>
          <a:lstStyle/>
          <a:p>
            <a:pPr marL="0" lvl="0" indent="0" defTabSz="609584">
              <a:lnSpc>
                <a:spcPct val="100000"/>
              </a:lnSpc>
              <a:spcBef>
                <a:spcPts val="600"/>
              </a:spcBef>
              <a:buNone/>
            </a:pPr>
            <a:r>
              <a:rPr lang="en-US" sz="2667" b="1">
                <a:solidFill>
                  <a:srgbClr val="120A44"/>
                </a:solidFill>
                <a:latin typeface="Poppins" pitchFamily="2"/>
                <a:cs typeface="Poppins" pitchFamily="2"/>
              </a:rPr>
              <a:t>Digital Preservation </a:t>
            </a:r>
            <a:r>
              <a:rPr lang="en-US" sz="2667">
                <a:solidFill>
                  <a:srgbClr val="120A44"/>
                </a:solidFill>
                <a:latin typeface="Poppins" pitchFamily="2"/>
                <a:cs typeface="Poppins" pitchFamily="2"/>
              </a:rPr>
              <a:t>ensures your long-term/permanent records can always be quickly found, trusted and actioned</a:t>
            </a:r>
          </a:p>
        </p:txBody>
      </p:sp>
      <p:grpSp>
        <p:nvGrpSpPr>
          <p:cNvPr id="3" name="Group 32">
            <a:extLst>
              <a:ext uri="{FF2B5EF4-FFF2-40B4-BE49-F238E27FC236}">
                <a16:creationId xmlns:a16="http://schemas.microsoft.com/office/drawing/2014/main" id="{B4A7A19B-DB7D-A387-AF36-D271F1BF2CCC}"/>
              </a:ext>
            </a:extLst>
          </p:cNvPr>
          <p:cNvGrpSpPr/>
          <p:nvPr/>
        </p:nvGrpSpPr>
        <p:grpSpPr>
          <a:xfrm>
            <a:off x="7989771" y="2251124"/>
            <a:ext cx="3994491" cy="3279313"/>
            <a:chOff x="7989771" y="2251124"/>
            <a:chExt cx="3994491" cy="3279313"/>
          </a:xfrm>
        </p:grpSpPr>
        <p:pic>
          <p:nvPicPr>
            <p:cNvPr id="4" name="Picture 44">
              <a:extLst>
                <a:ext uri="{FF2B5EF4-FFF2-40B4-BE49-F238E27FC236}">
                  <a16:creationId xmlns:a16="http://schemas.microsoft.com/office/drawing/2014/main" id="{62F1354D-7B91-0034-E1B7-861365D35D1F}"/>
                </a:ext>
              </a:extLst>
            </p:cNvPr>
            <p:cNvPicPr>
              <a:picLocks noChangeAspect="1"/>
            </p:cNvPicPr>
            <p:nvPr/>
          </p:nvPicPr>
          <p:blipFill>
            <a:blip r:embed="rId3"/>
            <a:stretch>
              <a:fillRect/>
            </a:stretch>
          </p:blipFill>
          <p:spPr>
            <a:xfrm>
              <a:off x="7989771" y="4495309"/>
              <a:ext cx="1029980" cy="1035128"/>
            </a:xfrm>
            <a:prstGeom prst="rect">
              <a:avLst/>
            </a:prstGeom>
            <a:noFill/>
            <a:ln cap="flat">
              <a:noFill/>
            </a:ln>
          </p:spPr>
        </p:pic>
        <p:sp>
          <p:nvSpPr>
            <p:cNvPr id="5" name="TextBox 51">
              <a:extLst>
                <a:ext uri="{FF2B5EF4-FFF2-40B4-BE49-F238E27FC236}">
                  <a16:creationId xmlns:a16="http://schemas.microsoft.com/office/drawing/2014/main" id="{9C64B908-B1D7-BD35-CAB4-478804204D59}"/>
                </a:ext>
              </a:extLst>
            </p:cNvPr>
            <p:cNvSpPr txBox="1"/>
            <p:nvPr/>
          </p:nvSpPr>
          <p:spPr>
            <a:xfrm>
              <a:off x="9250225" y="4782046"/>
              <a:ext cx="2099242" cy="461662"/>
            </a:xfrm>
            <a:prstGeom prst="rect">
              <a:avLst/>
            </a:prstGeom>
            <a:noFill/>
            <a:ln cap="flat">
              <a:noFill/>
            </a:ln>
          </p:spPr>
          <p:txBody>
            <a:bodyPr vert="horz" wrap="square" lIns="91440" tIns="45720" rIns="91440" bIns="45720" anchor="t" anchorCtr="0" compatLnSpc="1">
              <a:spAutoFit/>
            </a:bodyPr>
            <a:lstStyle/>
            <a:p>
              <a:pPr marL="0" marR="0" lvl="0" indent="0" algn="l" defTabSz="60955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400" b="0" i="0" u="none" strike="noStrike" kern="1200" cap="none" spc="0" baseline="0">
                  <a:solidFill>
                    <a:srgbClr val="181446"/>
                  </a:solidFill>
                  <a:uFillTx/>
                  <a:latin typeface="Poppins" pitchFamily="2"/>
                  <a:cs typeface="Poppins" pitchFamily="2"/>
                </a:rPr>
                <a:t>Readability</a:t>
              </a:r>
            </a:p>
          </p:txBody>
        </p:sp>
        <p:pic>
          <p:nvPicPr>
            <p:cNvPr id="6" name="Picture 47">
              <a:extLst>
                <a:ext uri="{FF2B5EF4-FFF2-40B4-BE49-F238E27FC236}">
                  <a16:creationId xmlns:a16="http://schemas.microsoft.com/office/drawing/2014/main" id="{6D5CE757-711D-C7E7-2645-D763C958DCD3}"/>
                </a:ext>
              </a:extLst>
            </p:cNvPr>
            <p:cNvPicPr>
              <a:picLocks noChangeAspect="1"/>
            </p:cNvPicPr>
            <p:nvPr/>
          </p:nvPicPr>
          <p:blipFill>
            <a:blip r:embed="rId4"/>
            <a:stretch>
              <a:fillRect/>
            </a:stretch>
          </p:blipFill>
          <p:spPr>
            <a:xfrm>
              <a:off x="8015566" y="3182121"/>
              <a:ext cx="1029980" cy="1035128"/>
            </a:xfrm>
            <a:prstGeom prst="rect">
              <a:avLst/>
            </a:prstGeom>
            <a:noFill/>
            <a:ln cap="flat">
              <a:noFill/>
            </a:ln>
          </p:spPr>
        </p:pic>
        <p:sp>
          <p:nvSpPr>
            <p:cNvPr id="7" name="TextBox 52">
              <a:extLst>
                <a:ext uri="{FF2B5EF4-FFF2-40B4-BE49-F238E27FC236}">
                  <a16:creationId xmlns:a16="http://schemas.microsoft.com/office/drawing/2014/main" id="{835BE288-8097-73C7-4A23-D7E3ADA3A3C4}"/>
                </a:ext>
              </a:extLst>
            </p:cNvPr>
            <p:cNvSpPr txBox="1"/>
            <p:nvPr/>
          </p:nvSpPr>
          <p:spPr>
            <a:xfrm>
              <a:off x="9250225" y="3438747"/>
              <a:ext cx="2734037" cy="461662"/>
            </a:xfrm>
            <a:prstGeom prst="rect">
              <a:avLst/>
            </a:prstGeom>
            <a:noFill/>
            <a:ln cap="flat">
              <a:noFill/>
            </a:ln>
          </p:spPr>
          <p:txBody>
            <a:bodyPr vert="horz" wrap="square" lIns="91440" tIns="45720" rIns="91440" bIns="45720" anchor="t" anchorCtr="0" compatLnSpc="1">
              <a:spAutoFit/>
            </a:bodyPr>
            <a:lstStyle/>
            <a:p>
              <a:pPr marL="0" marR="0" lvl="0" indent="0" algn="l" defTabSz="60955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400" b="0" i="0" u="none" strike="noStrike" kern="1200" cap="none" spc="0" baseline="0">
                  <a:solidFill>
                    <a:srgbClr val="181446"/>
                  </a:solidFill>
                  <a:uFillTx/>
                  <a:latin typeface="Poppins" pitchFamily="2"/>
                  <a:cs typeface="Poppins" pitchFamily="2"/>
                </a:rPr>
                <a:t>Trustworthiness</a:t>
              </a:r>
            </a:p>
          </p:txBody>
        </p:sp>
        <p:sp>
          <p:nvSpPr>
            <p:cNvPr id="8" name="TextBox 53">
              <a:extLst>
                <a:ext uri="{FF2B5EF4-FFF2-40B4-BE49-F238E27FC236}">
                  <a16:creationId xmlns:a16="http://schemas.microsoft.com/office/drawing/2014/main" id="{29C428B1-6E15-C617-E2B3-A863313FE38B}"/>
                </a:ext>
              </a:extLst>
            </p:cNvPr>
            <p:cNvSpPr txBox="1"/>
            <p:nvPr/>
          </p:nvSpPr>
          <p:spPr>
            <a:xfrm>
              <a:off x="9250225" y="2251124"/>
              <a:ext cx="2734037" cy="461662"/>
            </a:xfrm>
            <a:prstGeom prst="rect">
              <a:avLst/>
            </a:prstGeom>
            <a:noFill/>
            <a:ln cap="flat">
              <a:noFill/>
            </a:ln>
          </p:spPr>
          <p:txBody>
            <a:bodyPr vert="horz" wrap="square" lIns="91440" tIns="45720" rIns="91440" bIns="45720" anchor="t" anchorCtr="0" compatLnSpc="1">
              <a:spAutoFit/>
            </a:bodyPr>
            <a:lstStyle/>
            <a:p>
              <a:pPr marL="0" marR="0" lvl="0" indent="0" algn="l" defTabSz="60955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400" b="0" i="0" u="none" strike="noStrike" kern="1200" cap="none" spc="0" baseline="0">
                  <a:solidFill>
                    <a:srgbClr val="181446"/>
                  </a:solidFill>
                  <a:uFillTx/>
                  <a:latin typeface="Poppins" pitchFamily="2"/>
                  <a:cs typeface="Poppins" pitchFamily="2"/>
                </a:rPr>
                <a:t>Discoverability</a:t>
              </a:r>
            </a:p>
          </p:txBody>
        </p:sp>
      </p:grpSp>
      <p:grpSp>
        <p:nvGrpSpPr>
          <p:cNvPr id="9" name="Group 28">
            <a:extLst>
              <a:ext uri="{FF2B5EF4-FFF2-40B4-BE49-F238E27FC236}">
                <a16:creationId xmlns:a16="http://schemas.microsoft.com/office/drawing/2014/main" id="{FFCAFD1C-7AB1-6554-17FA-7021861CF08B}"/>
              </a:ext>
            </a:extLst>
          </p:cNvPr>
          <p:cNvGrpSpPr/>
          <p:nvPr/>
        </p:nvGrpSpPr>
        <p:grpSpPr>
          <a:xfrm>
            <a:off x="592933" y="2221022"/>
            <a:ext cx="8358320" cy="521875"/>
            <a:chOff x="592933" y="2221022"/>
            <a:chExt cx="8358320" cy="521875"/>
          </a:xfrm>
        </p:grpSpPr>
        <p:sp>
          <p:nvSpPr>
            <p:cNvPr id="10" name="TextBox 16">
              <a:extLst>
                <a:ext uri="{FF2B5EF4-FFF2-40B4-BE49-F238E27FC236}">
                  <a16:creationId xmlns:a16="http://schemas.microsoft.com/office/drawing/2014/main" id="{ED77CC96-4F5F-66BB-EF25-F141F29DB3A1}"/>
                </a:ext>
              </a:extLst>
            </p:cNvPr>
            <p:cNvSpPr txBox="1"/>
            <p:nvPr/>
          </p:nvSpPr>
          <p:spPr>
            <a:xfrm>
              <a:off x="1281586" y="2281903"/>
              <a:ext cx="7669667" cy="400114"/>
            </a:xfrm>
            <a:prstGeom prst="rect">
              <a:avLst/>
            </a:prstGeom>
            <a:noFill/>
            <a:ln cap="flat">
              <a:noFill/>
            </a:ln>
          </p:spPr>
          <p:txBody>
            <a:bodyPr vert="horz" wrap="square" lIns="91440" tIns="45720" rIns="91440" bIns="45720" anchor="t" anchorCtr="0" compatLnSpc="1">
              <a:spAutoFit/>
            </a:bodyPr>
            <a:lstStyle/>
            <a:p>
              <a:pPr marL="0" marR="0" lvl="0" indent="0" algn="l" defTabSz="60955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000" b="0" i="0" u="none" strike="noStrike" kern="1200" cap="none" spc="0" baseline="0">
                  <a:solidFill>
                    <a:srgbClr val="181446"/>
                  </a:solidFill>
                  <a:uFillTx/>
                  <a:latin typeface="Poppins" pitchFamily="2"/>
                  <a:cs typeface="Poppins" pitchFamily="2"/>
                </a:rPr>
                <a:t>Automatically maintain files in readable formats </a:t>
              </a:r>
            </a:p>
          </p:txBody>
        </p:sp>
        <p:grpSp>
          <p:nvGrpSpPr>
            <p:cNvPr id="11" name="Group 7">
              <a:extLst>
                <a:ext uri="{FF2B5EF4-FFF2-40B4-BE49-F238E27FC236}">
                  <a16:creationId xmlns:a16="http://schemas.microsoft.com/office/drawing/2014/main" id="{AA7B2782-B700-05C0-7C0C-A949B641191E}"/>
                </a:ext>
              </a:extLst>
            </p:cNvPr>
            <p:cNvGrpSpPr/>
            <p:nvPr/>
          </p:nvGrpSpPr>
          <p:grpSpPr>
            <a:xfrm>
              <a:off x="592933" y="2221022"/>
              <a:ext cx="521875" cy="521875"/>
              <a:chOff x="592933" y="2221022"/>
              <a:chExt cx="521875" cy="521875"/>
            </a:xfrm>
          </p:grpSpPr>
          <p:pic>
            <p:nvPicPr>
              <p:cNvPr id="12" name="Picture 7">
                <a:extLst>
                  <a:ext uri="{FF2B5EF4-FFF2-40B4-BE49-F238E27FC236}">
                    <a16:creationId xmlns:a16="http://schemas.microsoft.com/office/drawing/2014/main" id="{A1A049D2-493F-ACD9-1AF2-C675A80BC801}"/>
                  </a:ext>
                </a:extLst>
              </p:cNvPr>
              <p:cNvPicPr>
                <a:picLocks noChangeAspect="1"/>
              </p:cNvPicPr>
              <p:nvPr/>
            </p:nvPicPr>
            <p:blipFill>
              <a:blip r:embed="rId5"/>
              <a:srcRect/>
              <a:stretch>
                <a:fillRect/>
              </a:stretch>
            </p:blipFill>
            <p:spPr>
              <a:xfrm>
                <a:off x="592933" y="2221022"/>
                <a:ext cx="521875" cy="521875"/>
              </a:xfrm>
              <a:prstGeom prst="rect">
                <a:avLst/>
              </a:prstGeom>
              <a:noFill/>
              <a:ln cap="flat">
                <a:noFill/>
              </a:ln>
            </p:spPr>
          </p:pic>
          <p:pic>
            <p:nvPicPr>
              <p:cNvPr id="13" name="Graphic 9" descr="Checkmark with solid fill">
                <a:extLst>
                  <a:ext uri="{FF2B5EF4-FFF2-40B4-BE49-F238E27FC236}">
                    <a16:creationId xmlns:a16="http://schemas.microsoft.com/office/drawing/2014/main" id="{73F5C8C9-9FCE-5E9F-F4C8-E91C7A8BD9E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65893" y="2298655"/>
                <a:ext cx="366610" cy="366610"/>
              </a:xfrm>
              <a:prstGeom prst="rect">
                <a:avLst/>
              </a:prstGeom>
              <a:noFill/>
              <a:ln cap="flat">
                <a:noFill/>
              </a:ln>
            </p:spPr>
          </p:pic>
        </p:grpSp>
      </p:grpSp>
      <p:grpSp>
        <p:nvGrpSpPr>
          <p:cNvPr id="14" name="Group 29">
            <a:extLst>
              <a:ext uri="{FF2B5EF4-FFF2-40B4-BE49-F238E27FC236}">
                <a16:creationId xmlns:a16="http://schemas.microsoft.com/office/drawing/2014/main" id="{8985EC39-0A11-FD6F-CDCC-25A349C4DA78}"/>
              </a:ext>
            </a:extLst>
          </p:cNvPr>
          <p:cNvGrpSpPr/>
          <p:nvPr/>
        </p:nvGrpSpPr>
        <p:grpSpPr>
          <a:xfrm>
            <a:off x="571481" y="3177814"/>
            <a:ext cx="8632274" cy="521875"/>
            <a:chOff x="571481" y="3177814"/>
            <a:chExt cx="8632274" cy="521875"/>
          </a:xfrm>
        </p:grpSpPr>
        <p:sp>
          <p:nvSpPr>
            <p:cNvPr id="15" name="TextBox 18">
              <a:extLst>
                <a:ext uri="{FF2B5EF4-FFF2-40B4-BE49-F238E27FC236}">
                  <a16:creationId xmlns:a16="http://schemas.microsoft.com/office/drawing/2014/main" id="{D1BD4CC4-A51E-54BE-65E2-8DF91040B333}"/>
                </a:ext>
              </a:extLst>
            </p:cNvPr>
            <p:cNvSpPr txBox="1"/>
            <p:nvPr/>
          </p:nvSpPr>
          <p:spPr>
            <a:xfrm>
              <a:off x="1260134" y="3238695"/>
              <a:ext cx="7943621" cy="400114"/>
            </a:xfrm>
            <a:prstGeom prst="rect">
              <a:avLst/>
            </a:prstGeom>
            <a:noFill/>
            <a:ln cap="flat">
              <a:noFill/>
            </a:ln>
          </p:spPr>
          <p:txBody>
            <a:bodyPr vert="horz" wrap="square" lIns="91440" tIns="45720" rIns="91440" bIns="45720" anchor="t" anchorCtr="0" compatLnSpc="1">
              <a:spAutoFit/>
            </a:bodyPr>
            <a:lstStyle/>
            <a:p>
              <a:pPr marL="0" marR="0" lvl="0" indent="0" algn="l" defTabSz="60955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000" b="0" i="0" u="none" strike="noStrike" kern="1200" cap="none" spc="0" baseline="0">
                  <a:solidFill>
                    <a:srgbClr val="181446"/>
                  </a:solidFill>
                  <a:uFillTx/>
                  <a:latin typeface="Poppins" pitchFamily="2"/>
                  <a:cs typeface="Poppins" pitchFamily="2"/>
                </a:rPr>
                <a:t>Ensure integrity &amp; authenticity with checksums</a:t>
              </a:r>
            </a:p>
          </p:txBody>
        </p:sp>
        <p:grpSp>
          <p:nvGrpSpPr>
            <p:cNvPr id="16" name="Group 13">
              <a:extLst>
                <a:ext uri="{FF2B5EF4-FFF2-40B4-BE49-F238E27FC236}">
                  <a16:creationId xmlns:a16="http://schemas.microsoft.com/office/drawing/2014/main" id="{B74A0373-13C4-9C41-9574-975ED23EB748}"/>
                </a:ext>
              </a:extLst>
            </p:cNvPr>
            <p:cNvGrpSpPr/>
            <p:nvPr/>
          </p:nvGrpSpPr>
          <p:grpSpPr>
            <a:xfrm>
              <a:off x="571481" y="3177814"/>
              <a:ext cx="521875" cy="521875"/>
              <a:chOff x="571481" y="3177814"/>
              <a:chExt cx="521875" cy="521875"/>
            </a:xfrm>
          </p:grpSpPr>
          <p:pic>
            <p:nvPicPr>
              <p:cNvPr id="17" name="Picture 7">
                <a:extLst>
                  <a:ext uri="{FF2B5EF4-FFF2-40B4-BE49-F238E27FC236}">
                    <a16:creationId xmlns:a16="http://schemas.microsoft.com/office/drawing/2014/main" id="{606E9B09-DBF8-1C05-1244-A5C0DDC8B219}"/>
                  </a:ext>
                </a:extLst>
              </p:cNvPr>
              <p:cNvPicPr>
                <a:picLocks noChangeAspect="1"/>
              </p:cNvPicPr>
              <p:nvPr/>
            </p:nvPicPr>
            <p:blipFill>
              <a:blip r:embed="rId5"/>
              <a:srcRect/>
              <a:stretch>
                <a:fillRect/>
              </a:stretch>
            </p:blipFill>
            <p:spPr>
              <a:xfrm>
                <a:off x="571481" y="3177814"/>
                <a:ext cx="521875" cy="521875"/>
              </a:xfrm>
              <a:prstGeom prst="rect">
                <a:avLst/>
              </a:prstGeom>
              <a:noFill/>
              <a:ln cap="flat">
                <a:noFill/>
              </a:ln>
            </p:spPr>
          </p:pic>
          <p:pic>
            <p:nvPicPr>
              <p:cNvPr id="18" name="Graphic 15" descr="Checkmark with solid fill">
                <a:extLst>
                  <a:ext uri="{FF2B5EF4-FFF2-40B4-BE49-F238E27FC236}">
                    <a16:creationId xmlns:a16="http://schemas.microsoft.com/office/drawing/2014/main" id="{9F6B964C-478D-0B8A-A947-104A942F7AF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44441" y="3255437"/>
                <a:ext cx="366610" cy="366610"/>
              </a:xfrm>
              <a:prstGeom prst="rect">
                <a:avLst/>
              </a:prstGeom>
              <a:noFill/>
              <a:ln cap="flat">
                <a:noFill/>
              </a:ln>
            </p:spPr>
          </p:pic>
        </p:grpSp>
      </p:grpSp>
      <p:grpSp>
        <p:nvGrpSpPr>
          <p:cNvPr id="19" name="Group 30">
            <a:extLst>
              <a:ext uri="{FF2B5EF4-FFF2-40B4-BE49-F238E27FC236}">
                <a16:creationId xmlns:a16="http://schemas.microsoft.com/office/drawing/2014/main" id="{5B8D4295-9E29-F00A-FFD7-07DB16E90EDA}"/>
              </a:ext>
            </a:extLst>
          </p:cNvPr>
          <p:cNvGrpSpPr/>
          <p:nvPr/>
        </p:nvGrpSpPr>
        <p:grpSpPr>
          <a:xfrm>
            <a:off x="593043" y="4134596"/>
            <a:ext cx="8632164" cy="521875"/>
            <a:chOff x="593043" y="4134596"/>
            <a:chExt cx="8632164" cy="521875"/>
          </a:xfrm>
        </p:grpSpPr>
        <p:sp>
          <p:nvSpPr>
            <p:cNvPr id="20" name="TextBox 17">
              <a:extLst>
                <a:ext uri="{FF2B5EF4-FFF2-40B4-BE49-F238E27FC236}">
                  <a16:creationId xmlns:a16="http://schemas.microsoft.com/office/drawing/2014/main" id="{75721428-C6D9-9B85-9018-11C97799882D}"/>
                </a:ext>
              </a:extLst>
            </p:cNvPr>
            <p:cNvSpPr txBox="1"/>
            <p:nvPr/>
          </p:nvSpPr>
          <p:spPr>
            <a:xfrm>
              <a:off x="1281586" y="4138674"/>
              <a:ext cx="7943621" cy="400114"/>
            </a:xfrm>
            <a:prstGeom prst="rect">
              <a:avLst/>
            </a:prstGeom>
            <a:noFill/>
            <a:ln cap="flat">
              <a:noFill/>
            </a:ln>
          </p:spPr>
          <p:txBody>
            <a:bodyPr vert="horz" wrap="square" lIns="91440" tIns="45720" rIns="91440" bIns="45720" anchor="t" anchorCtr="0" compatLnSpc="1">
              <a:spAutoFit/>
            </a:bodyPr>
            <a:lstStyle/>
            <a:p>
              <a:pPr marL="0" marR="0" lvl="0" indent="0" algn="l" defTabSz="60955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000" b="0" i="0" u="none" strike="noStrike" kern="1200" cap="none" spc="0" baseline="0">
                  <a:solidFill>
                    <a:srgbClr val="181446"/>
                  </a:solidFill>
                  <a:uFillTx/>
                  <a:latin typeface="Poppins" pitchFamily="2"/>
                  <a:cs typeface="Poppins" pitchFamily="2"/>
                </a:rPr>
                <a:t>Securely store, preserve and organize</a:t>
              </a:r>
            </a:p>
          </p:txBody>
        </p:sp>
        <p:grpSp>
          <p:nvGrpSpPr>
            <p:cNvPr id="21" name="Group 25">
              <a:extLst>
                <a:ext uri="{FF2B5EF4-FFF2-40B4-BE49-F238E27FC236}">
                  <a16:creationId xmlns:a16="http://schemas.microsoft.com/office/drawing/2014/main" id="{2397B512-B3EC-317D-2A21-1BD98EE76510}"/>
                </a:ext>
              </a:extLst>
            </p:cNvPr>
            <p:cNvGrpSpPr/>
            <p:nvPr/>
          </p:nvGrpSpPr>
          <p:grpSpPr>
            <a:xfrm>
              <a:off x="593043" y="4134596"/>
              <a:ext cx="521875" cy="521875"/>
              <a:chOff x="593043" y="4134596"/>
              <a:chExt cx="521875" cy="521875"/>
            </a:xfrm>
          </p:grpSpPr>
          <p:pic>
            <p:nvPicPr>
              <p:cNvPr id="22" name="Picture 7">
                <a:extLst>
                  <a:ext uri="{FF2B5EF4-FFF2-40B4-BE49-F238E27FC236}">
                    <a16:creationId xmlns:a16="http://schemas.microsoft.com/office/drawing/2014/main" id="{DBB1BDAE-6080-9EEF-50CD-D45AD8862799}"/>
                  </a:ext>
                </a:extLst>
              </p:cNvPr>
              <p:cNvPicPr>
                <a:picLocks noChangeAspect="1"/>
              </p:cNvPicPr>
              <p:nvPr/>
            </p:nvPicPr>
            <p:blipFill>
              <a:blip r:embed="rId5"/>
              <a:srcRect/>
              <a:stretch>
                <a:fillRect/>
              </a:stretch>
            </p:blipFill>
            <p:spPr>
              <a:xfrm>
                <a:off x="593043" y="4134596"/>
                <a:ext cx="521875" cy="521875"/>
              </a:xfrm>
              <a:prstGeom prst="rect">
                <a:avLst/>
              </a:prstGeom>
              <a:noFill/>
              <a:ln cap="flat">
                <a:noFill/>
              </a:ln>
            </p:spPr>
          </p:pic>
          <p:pic>
            <p:nvPicPr>
              <p:cNvPr id="23" name="Graphic 27" descr="Checkmark with solid fill">
                <a:extLst>
                  <a:ext uri="{FF2B5EF4-FFF2-40B4-BE49-F238E27FC236}">
                    <a16:creationId xmlns:a16="http://schemas.microsoft.com/office/drawing/2014/main" id="{1311C81B-F00A-3B9E-99D0-391D24E3693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55259" y="4212229"/>
                <a:ext cx="366610" cy="366610"/>
              </a:xfrm>
              <a:prstGeom prst="rect">
                <a:avLst/>
              </a:prstGeom>
              <a:noFill/>
              <a:ln cap="flat">
                <a:noFill/>
              </a:ln>
            </p:spPr>
          </p:pic>
        </p:grpSp>
      </p:grpSp>
      <p:pic>
        <p:nvPicPr>
          <p:cNvPr id="24" name="Picture 1">
            <a:extLst>
              <a:ext uri="{FF2B5EF4-FFF2-40B4-BE49-F238E27FC236}">
                <a16:creationId xmlns:a16="http://schemas.microsoft.com/office/drawing/2014/main" id="{9E59D6BF-A15D-B0D5-92D9-1E42A9A24E5B}"/>
              </a:ext>
            </a:extLst>
          </p:cNvPr>
          <p:cNvPicPr>
            <a:picLocks noChangeAspect="1"/>
          </p:cNvPicPr>
          <p:nvPr/>
        </p:nvPicPr>
        <p:blipFill>
          <a:blip r:embed="rId8"/>
          <a:stretch>
            <a:fillRect/>
          </a:stretch>
        </p:blipFill>
        <p:spPr>
          <a:xfrm>
            <a:off x="8015566" y="1964396"/>
            <a:ext cx="1029980" cy="1035128"/>
          </a:xfrm>
          <a:prstGeom prst="rect">
            <a:avLst/>
          </a:prstGeom>
          <a:noFill/>
          <a:ln cap="flat">
            <a:noFill/>
          </a:ln>
        </p:spPr>
      </p:pic>
    </p:spTree>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descr="A person typing on a computer&#10;&#10;Description automatically generated">
            <a:extLst>
              <a:ext uri="{FF2B5EF4-FFF2-40B4-BE49-F238E27FC236}">
                <a16:creationId xmlns:a16="http://schemas.microsoft.com/office/drawing/2014/main" id="{49039A56-5FC0-0246-D5DC-DAE358A1989D}"/>
              </a:ext>
            </a:extLst>
          </p:cNvPr>
          <p:cNvPicPr>
            <a:picLocks noChangeAspect="1"/>
          </p:cNvPicPr>
          <p:nvPr/>
        </p:nvPicPr>
        <p:blipFill>
          <a:blip r:embed="rId3"/>
          <a:srcRect l="34366" t="10858" r="8905" b="6218"/>
          <a:stretch>
            <a:fillRect/>
          </a:stretch>
        </p:blipFill>
        <p:spPr>
          <a:xfrm>
            <a:off x="6215743" y="855640"/>
            <a:ext cx="5281409" cy="5146709"/>
          </a:xfrm>
          <a:prstGeom prst="rect">
            <a:avLst/>
          </a:prstGeom>
          <a:noFill/>
          <a:ln cap="flat">
            <a:noFill/>
          </a:ln>
        </p:spPr>
      </p:pic>
      <p:sp>
        <p:nvSpPr>
          <p:cNvPr id="3" name="TextBox 4">
            <a:extLst>
              <a:ext uri="{FF2B5EF4-FFF2-40B4-BE49-F238E27FC236}">
                <a16:creationId xmlns:a16="http://schemas.microsoft.com/office/drawing/2014/main" id="{4FF44448-0ABC-E72B-B597-BB5E3E485619}"/>
              </a:ext>
            </a:extLst>
          </p:cNvPr>
          <p:cNvSpPr txBox="1"/>
          <p:nvPr/>
        </p:nvSpPr>
        <p:spPr>
          <a:xfrm>
            <a:off x="547542" y="1613120"/>
            <a:ext cx="5174397" cy="1815879"/>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800" b="0" i="0" u="none" strike="noStrike" kern="1200" cap="none" spc="0" baseline="0">
                <a:solidFill>
                  <a:srgbClr val="191446"/>
                </a:solidFill>
                <a:uFillTx/>
                <a:latin typeface="Poppins" pitchFamily="2"/>
                <a:cs typeface="Poppins" pitchFamily="2"/>
              </a:rPr>
              <a:t>Establishing standard, secure processes for the review &amp; transfer of records to the archive</a:t>
            </a:r>
            <a:endParaRPr lang="en-US" sz="2800" b="0" i="0" u="none" strike="noStrike" kern="1200" cap="none" spc="0" baseline="0">
              <a:solidFill>
                <a:srgbClr val="120A44"/>
              </a:solidFill>
              <a:uFillTx/>
              <a:latin typeface="Poppins"/>
              <a:cs typeface="Poppins"/>
            </a:endParaRPr>
          </a:p>
        </p:txBody>
      </p:sp>
    </p:spTree>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a:extLst>
              <a:ext uri="{FF2B5EF4-FFF2-40B4-BE49-F238E27FC236}">
                <a16:creationId xmlns:a16="http://schemas.microsoft.com/office/drawing/2014/main" id="{D4852317-3779-2114-328C-98FFFA6C69FB}"/>
              </a:ext>
            </a:extLst>
          </p:cNvPr>
          <p:cNvSpPr txBox="1"/>
          <p:nvPr/>
        </p:nvSpPr>
        <p:spPr>
          <a:xfrm>
            <a:off x="1149944" y="514527"/>
            <a:ext cx="5049728" cy="2308320"/>
          </a:xfrm>
          <a:prstGeom prst="rect">
            <a:avLst/>
          </a:prstGeom>
          <a:noFill/>
          <a:ln cap="flat">
            <a:noFill/>
          </a:ln>
        </p:spPr>
        <p:txBody>
          <a:bodyPr vert="horz" wrap="square" lIns="91440" tIns="45720" rIns="91440" bIns="45720" anchor="t" anchorCtr="0" compatLnSpc="1">
            <a:spAutoFit/>
          </a:bodyPr>
          <a:lstStyle/>
          <a:p>
            <a:pPr marL="0" marR="0" lvl="0" indent="0" algn="l" defTabSz="914335"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7200" b="1" i="0" u="none" strike="noStrike" kern="1200" cap="none" spc="0" baseline="0" dirty="0">
                <a:solidFill>
                  <a:srgbClr val="120A44"/>
                </a:solidFill>
                <a:uFillTx/>
                <a:latin typeface="Poppins" pitchFamily="2"/>
                <a:cs typeface="Poppins" pitchFamily="2"/>
              </a:rPr>
              <a:t>Thank you!</a:t>
            </a:r>
          </a:p>
        </p:txBody>
      </p:sp>
      <p:sp>
        <p:nvSpPr>
          <p:cNvPr id="3" name="TextBox 1">
            <a:extLst>
              <a:ext uri="{FF2B5EF4-FFF2-40B4-BE49-F238E27FC236}">
                <a16:creationId xmlns:a16="http://schemas.microsoft.com/office/drawing/2014/main" id="{99F5644A-1815-6698-3BA8-E73D479E72EA}"/>
              </a:ext>
            </a:extLst>
          </p:cNvPr>
          <p:cNvSpPr txBox="1"/>
          <p:nvPr/>
        </p:nvSpPr>
        <p:spPr>
          <a:xfrm>
            <a:off x="789273" y="3135961"/>
            <a:ext cx="6503898" cy="997710"/>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400" b="0" i="0" u="none" strike="noStrike" kern="1200" cap="none" spc="0" baseline="0" dirty="0">
                <a:solidFill>
                  <a:srgbClr val="191446"/>
                </a:solidFill>
                <a:uFillTx/>
                <a:latin typeface="Poppins" pitchFamily="2"/>
                <a:cs typeface="Poppins" pitchFamily="2"/>
              </a:rPr>
              <a:t>Paul Stark </a:t>
            </a:r>
          </a:p>
          <a:p>
            <a:pPr marL="0" marR="0" lvl="2" indent="0" algn="l" defTabSz="609566" rtl="0" fontAlgn="auto" hangingPunct="1">
              <a:lnSpc>
                <a:spcPct val="100000"/>
              </a:lnSpc>
              <a:spcBef>
                <a:spcPts val="1335"/>
              </a:spcBef>
              <a:spcAft>
                <a:spcPts val="0"/>
              </a:spcAft>
              <a:buNone/>
              <a:tabLst/>
              <a:defRPr sz="1800" b="0" i="0" u="none" strike="noStrike" kern="0" cap="none" spc="0" baseline="0">
                <a:solidFill>
                  <a:srgbClr val="000000"/>
                </a:solidFill>
                <a:uFillTx/>
              </a:defRPr>
            </a:pPr>
            <a:r>
              <a:rPr lang="en-US" sz="2400" b="0" i="0" u="none" strike="noStrike" kern="1200" cap="none" spc="0" baseline="0" dirty="0">
                <a:solidFill>
                  <a:srgbClr val="191446"/>
                </a:solidFill>
                <a:uFillTx/>
                <a:latin typeface="Poppins" pitchFamily="2"/>
                <a:cs typeface="Poppins" pitchFamily="2"/>
              </a:rPr>
              <a:t>paul.stark@preservica.com</a:t>
            </a:r>
          </a:p>
        </p:txBody>
      </p:sp>
      <p:sp>
        <p:nvSpPr>
          <p:cNvPr id="5" name="TextBox 4">
            <a:extLst>
              <a:ext uri="{FF2B5EF4-FFF2-40B4-BE49-F238E27FC236}">
                <a16:creationId xmlns:a16="http://schemas.microsoft.com/office/drawing/2014/main" id="{FE4BA021-B183-1316-A8E9-0D6AEC7E8746}"/>
              </a:ext>
            </a:extLst>
          </p:cNvPr>
          <p:cNvSpPr txBox="1"/>
          <p:nvPr/>
        </p:nvSpPr>
        <p:spPr>
          <a:xfrm>
            <a:off x="7304318" y="760168"/>
            <a:ext cx="3737738" cy="830997"/>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400" b="1" dirty="0">
                <a:solidFill>
                  <a:srgbClr val="7030A0"/>
                </a:solidFill>
                <a:latin typeface="Poppins" pitchFamily="2"/>
              </a:rPr>
              <a:t>Visit our website to learn more!</a:t>
            </a:r>
            <a:endParaRPr lang="en-US" sz="2400" b="1" i="0" u="none" strike="noStrike" kern="1200" cap="none" spc="0" baseline="0" dirty="0">
              <a:solidFill>
                <a:srgbClr val="7030A0"/>
              </a:solidFill>
              <a:uFillTx/>
              <a:latin typeface="Poppins" pitchFamily="2"/>
            </a:endParaRPr>
          </a:p>
        </p:txBody>
      </p:sp>
      <p:pic>
        <p:nvPicPr>
          <p:cNvPr id="1026" name="Picture 2">
            <a:extLst>
              <a:ext uri="{FF2B5EF4-FFF2-40B4-BE49-F238E27FC236}">
                <a16:creationId xmlns:a16="http://schemas.microsoft.com/office/drawing/2014/main" id="{6C242BB2-AD34-F9BD-51CB-505E8B97D4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06881" y="1709039"/>
            <a:ext cx="3381725" cy="3332917"/>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EBB99F76-3040-45C8-EFC4-3BCB1E337654}"/>
              </a:ext>
            </a:extLst>
          </p:cNvPr>
          <p:cNvSpPr txBox="1"/>
          <p:nvPr/>
        </p:nvSpPr>
        <p:spPr>
          <a:xfrm>
            <a:off x="6897098" y="5270196"/>
            <a:ext cx="4401289" cy="923330"/>
          </a:xfrm>
          <a:prstGeom prst="rect">
            <a:avLst/>
          </a:prstGeom>
          <a:noFill/>
        </p:spPr>
        <p:txBody>
          <a:bodyPr wrap="square">
            <a:spAutoFit/>
          </a:bodyPr>
          <a:lstStyle/>
          <a:p>
            <a:r>
              <a:rPr lang="en-US" b="1" dirty="0">
                <a:latin typeface="Poppins" panose="00000500000000000000" pitchFamily="2" charset="0"/>
                <a:cs typeface="Poppins" panose="00000500000000000000" pitchFamily="2" charset="0"/>
              </a:rPr>
              <a:t>preservica.com/resources/webinar-playbacks/arma-northeastern-chapter-follow-up</a:t>
            </a:r>
          </a:p>
        </p:txBody>
      </p:sp>
      <p:sp>
        <p:nvSpPr>
          <p:cNvPr id="10" name="TextBox 9">
            <a:extLst>
              <a:ext uri="{FF2B5EF4-FFF2-40B4-BE49-F238E27FC236}">
                <a16:creationId xmlns:a16="http://schemas.microsoft.com/office/drawing/2014/main" id="{B38E0FBA-3E74-5899-4828-A841C62391D6}"/>
              </a:ext>
            </a:extLst>
          </p:cNvPr>
          <p:cNvSpPr txBox="1"/>
          <p:nvPr/>
        </p:nvSpPr>
        <p:spPr>
          <a:xfrm>
            <a:off x="789273" y="4224753"/>
            <a:ext cx="4827174" cy="997709"/>
          </a:xfrm>
          <a:prstGeom prst="rect">
            <a:avLst/>
          </a:prstGeom>
          <a:noFill/>
        </p:spPr>
        <p:txBody>
          <a:bodyPr wrap="square">
            <a:spAutoFit/>
          </a:bodyPr>
          <a:lstStyle/>
          <a:p>
            <a:pPr marL="0" marR="0" lvl="2" indent="0" algn="l" defTabSz="609570" rtl="0" eaLnBrk="1" fontAlgn="auto" latinLnBrk="0" hangingPunct="1">
              <a:lnSpc>
                <a:spcPct val="100000"/>
              </a:lnSpc>
              <a:spcBef>
                <a:spcPts val="1333"/>
              </a:spcBef>
              <a:spcAft>
                <a:spcPts val="0"/>
              </a:spcAft>
              <a:buClrTx/>
              <a:buSzTx/>
              <a:buFontTx/>
              <a:buNone/>
              <a:tabLst/>
              <a:defRPr/>
            </a:pPr>
            <a:r>
              <a:rPr kumimoji="0" lang="en-US" sz="2400" b="1" i="0" u="none" strike="noStrike" kern="1200" cap="none" spc="0" normalizeH="0" baseline="0" noProof="0" dirty="0">
                <a:ln>
                  <a:noFill/>
                </a:ln>
                <a:solidFill>
                  <a:srgbClr val="191446"/>
                </a:solidFill>
                <a:effectLst/>
                <a:uLnTx/>
                <a:uFillTx/>
                <a:latin typeface="Poppins" panose="00000500000000000000" pitchFamily="2" charset="0"/>
                <a:ea typeface="+mn-ea"/>
                <a:cs typeface="Poppins" panose="00000500000000000000" pitchFamily="2" charset="0"/>
              </a:rPr>
              <a:t>preservica.com/preserve365</a:t>
            </a:r>
          </a:p>
          <a:p>
            <a:pPr marL="0" marR="0" lvl="2" indent="0" algn="l" defTabSz="609570" rtl="0" eaLnBrk="1" fontAlgn="auto" latinLnBrk="0" hangingPunct="1">
              <a:lnSpc>
                <a:spcPct val="100000"/>
              </a:lnSpc>
              <a:spcBef>
                <a:spcPts val="1333"/>
              </a:spcBef>
              <a:spcAft>
                <a:spcPts val="0"/>
              </a:spcAft>
              <a:buClrTx/>
              <a:buSzTx/>
              <a:buFontTx/>
              <a:buNone/>
              <a:tabLst/>
              <a:defRPr/>
            </a:pPr>
            <a:r>
              <a:rPr kumimoji="0" lang="en-US" sz="2400" b="0" i="0" u="none" strike="noStrike" kern="1200" cap="none" spc="0" normalizeH="0" baseline="0" noProof="0" dirty="0">
                <a:ln>
                  <a:noFill/>
                </a:ln>
                <a:solidFill>
                  <a:srgbClr val="191446"/>
                </a:solidFill>
                <a:effectLst/>
                <a:uLnTx/>
                <a:uFillTx/>
                <a:latin typeface="Poppins" panose="00000500000000000000" pitchFamily="2" charset="0"/>
                <a:ea typeface="+mn-ea"/>
                <a:cs typeface="Poppins" panose="00000500000000000000" pitchFamily="2" charset="0"/>
              </a:rPr>
              <a:t>@preservica</a:t>
            </a:r>
          </a:p>
        </p:txBody>
      </p:sp>
    </p:spTree>
  </p:cSld>
  <p:clrMapOvr>
    <a:masterClrMapping/>
  </p:clrMapOvr>
  <p:transition spd="med">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1236</Words>
  <Application>Microsoft Office PowerPoint</Application>
  <PresentationFormat>Widescreen</PresentationFormat>
  <Paragraphs>149</Paragraphs>
  <Slides>11</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11</vt:i4>
      </vt:variant>
    </vt:vector>
  </HeadingPairs>
  <TitlesOfParts>
    <vt:vector size="21" baseType="lpstr">
      <vt:lpstr>-apple-system</vt:lpstr>
      <vt:lpstr>Aptos</vt:lpstr>
      <vt:lpstr>Aptos Display</vt:lpstr>
      <vt:lpstr>Arial</vt:lpstr>
      <vt:lpstr>Calibri</vt:lpstr>
      <vt:lpstr>Cambria</vt:lpstr>
      <vt:lpstr>Poppins</vt:lpstr>
      <vt:lpstr>Symbol</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Aaron Strader</dc:creator>
  <cp:lastModifiedBy>Aaron Strader</cp:lastModifiedBy>
  <cp:revision>1</cp:revision>
  <dcterms:created xsi:type="dcterms:W3CDTF">2024-11-21T18:14:35Z</dcterms:created>
  <dcterms:modified xsi:type="dcterms:W3CDTF">2024-11-21T18:15:19Z</dcterms:modified>
</cp:coreProperties>
</file>