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48" autoAdjust="0"/>
    <p:restoredTop sz="39570" autoAdjust="0"/>
  </p:normalViewPr>
  <p:slideViewPr>
    <p:cSldViewPr snapToGrid="0">
      <p:cViewPr varScale="1">
        <p:scale>
          <a:sx n="58" d="100"/>
          <a:sy n="58" d="100"/>
        </p:scale>
        <p:origin x="3672" y="56"/>
      </p:cViewPr>
      <p:guideLst/>
    </p:cSldViewPr>
  </p:slideViewPr>
  <p:notesTextViewPr>
    <p:cViewPr>
      <p:scale>
        <a:sx n="1" d="1"/>
        <a:sy n="1" d="1"/>
      </p:scale>
      <p:origin x="0" y="0"/>
    </p:cViewPr>
  </p:notesTextViewPr>
  <p:notesViewPr>
    <p:cSldViewPr snapToGrid="0">
      <p:cViewPr varScale="1">
        <p:scale>
          <a:sx n="114" d="100"/>
          <a:sy n="114" d="100"/>
        </p:scale>
        <p:origin x="5044" y="56"/>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presProps" Target="presProps.xml" Id="rId13" /><Relationship Type="http://schemas.openxmlformats.org/officeDocument/2006/relationships/slide" Target="slides/slide2.xml" Id="rId3" /><Relationship Type="http://schemas.openxmlformats.org/officeDocument/2006/relationships/slide" Target="slides/slide6.xml" Id="rId7" /><Relationship Type="http://schemas.openxmlformats.org/officeDocument/2006/relationships/notesMaster" Target="notesMasters/notesMaster1.xml" Id="rId12" /><Relationship Type="http://schemas.openxmlformats.org/officeDocument/2006/relationships/slide" Target="slides/slide1.xml" Id="rId2" /><Relationship Type="http://schemas.openxmlformats.org/officeDocument/2006/relationships/tableStyles" Target="tableStyles.xml" Id="rId16"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4.xml" Id="rId5" /><Relationship Type="http://schemas.openxmlformats.org/officeDocument/2006/relationships/theme" Target="theme/theme1.xml" Id="rId15" /><Relationship Type="http://schemas.openxmlformats.org/officeDocument/2006/relationships/slide" Target="slides/slide9.xml" Id="rId10"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viewProps" Target="viewProps.xml" Id="rId14" /><Relationship Type="http://schemas.openxmlformats.org/officeDocument/2006/relationships/customXml" Target="/customXML/item.xml" Id="imanage.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C2615A-576E-4F3F-ADA1-A987B4E13A60}" type="doc">
      <dgm:prSet loTypeId="urn:microsoft.com/office/officeart/2005/8/layout/list1" loCatId="list" qsTypeId="urn:microsoft.com/office/officeart/2005/8/quickstyle/simple1" qsCatId="simple" csTypeId="urn:microsoft.com/office/officeart/2005/8/colors/colorful1" csCatId="colorful"/>
      <dgm:spPr/>
      <dgm:t>
        <a:bodyPr/>
        <a:lstStyle/>
        <a:p>
          <a:endParaRPr lang="en-US"/>
        </a:p>
      </dgm:t>
    </dgm:pt>
    <dgm:pt modelId="{BF034745-9F30-406E-A557-CA67DB52DABF}">
      <dgm:prSet/>
      <dgm:spPr/>
      <dgm:t>
        <a:bodyPr/>
        <a:lstStyle/>
        <a:p>
          <a:r>
            <a:rPr lang="en-US"/>
            <a:t>Introduction</a:t>
          </a:r>
        </a:p>
      </dgm:t>
    </dgm:pt>
    <dgm:pt modelId="{164494B7-E5B0-4237-939A-BDDCD7889875}" type="parTrans" cxnId="{44A00636-A906-4959-9A0C-6E3C99A12FCA}">
      <dgm:prSet/>
      <dgm:spPr/>
      <dgm:t>
        <a:bodyPr/>
        <a:lstStyle/>
        <a:p>
          <a:endParaRPr lang="en-US"/>
        </a:p>
      </dgm:t>
    </dgm:pt>
    <dgm:pt modelId="{522E58E4-F249-418A-BD81-5EAB6F0188F6}" type="sibTrans" cxnId="{44A00636-A906-4959-9A0C-6E3C99A12FCA}">
      <dgm:prSet/>
      <dgm:spPr/>
      <dgm:t>
        <a:bodyPr/>
        <a:lstStyle/>
        <a:p>
          <a:endParaRPr lang="en-US"/>
        </a:p>
      </dgm:t>
    </dgm:pt>
    <dgm:pt modelId="{049B00CF-06B3-418C-84F9-32B5A08C48CB}">
      <dgm:prSet/>
      <dgm:spPr/>
      <dgm:t>
        <a:bodyPr/>
        <a:lstStyle/>
        <a:p>
          <a:r>
            <a:rPr lang="en-US"/>
            <a:t>Common Pitfalls in Software Vetting</a:t>
          </a:r>
        </a:p>
      </dgm:t>
    </dgm:pt>
    <dgm:pt modelId="{A128CEBC-CA82-418D-9281-497EA70BFB09}" type="parTrans" cxnId="{A5420CAC-31EA-4CC7-B02D-586492E817AE}">
      <dgm:prSet/>
      <dgm:spPr/>
      <dgm:t>
        <a:bodyPr/>
        <a:lstStyle/>
        <a:p>
          <a:endParaRPr lang="en-US"/>
        </a:p>
      </dgm:t>
    </dgm:pt>
    <dgm:pt modelId="{22F9A7CF-82A5-40F4-8408-57BFB23C1F7F}" type="sibTrans" cxnId="{A5420CAC-31EA-4CC7-B02D-586492E817AE}">
      <dgm:prSet/>
      <dgm:spPr/>
      <dgm:t>
        <a:bodyPr/>
        <a:lstStyle/>
        <a:p>
          <a:endParaRPr lang="en-US"/>
        </a:p>
      </dgm:t>
    </dgm:pt>
    <dgm:pt modelId="{A0882221-1276-4D46-AC77-BC161A323769}">
      <dgm:prSet/>
      <dgm:spPr/>
      <dgm:t>
        <a:bodyPr/>
        <a:lstStyle/>
        <a:p>
          <a:r>
            <a:rPr lang="en-US"/>
            <a:t>Feature Validation Framework</a:t>
          </a:r>
        </a:p>
      </dgm:t>
    </dgm:pt>
    <dgm:pt modelId="{183E1548-978C-4452-99A5-A95599069C83}" type="parTrans" cxnId="{8F03CFAF-77FE-4D3B-89EB-D9C59A1F0861}">
      <dgm:prSet/>
      <dgm:spPr/>
      <dgm:t>
        <a:bodyPr/>
        <a:lstStyle/>
        <a:p>
          <a:endParaRPr lang="en-US"/>
        </a:p>
      </dgm:t>
    </dgm:pt>
    <dgm:pt modelId="{F9E89FE0-4C1E-41D4-9655-E71CAE411534}" type="sibTrans" cxnId="{8F03CFAF-77FE-4D3B-89EB-D9C59A1F0861}">
      <dgm:prSet/>
      <dgm:spPr/>
      <dgm:t>
        <a:bodyPr/>
        <a:lstStyle/>
        <a:p>
          <a:endParaRPr lang="en-US"/>
        </a:p>
      </dgm:t>
    </dgm:pt>
    <dgm:pt modelId="{BBBECF15-3A92-40EB-9A5C-751C95828EF2}">
      <dgm:prSet/>
      <dgm:spPr/>
      <dgm:t>
        <a:bodyPr/>
        <a:lstStyle/>
        <a:p>
          <a:r>
            <a:rPr lang="en-US"/>
            <a:t>Evaluating the Vendor’s Health &amp; Talent</a:t>
          </a:r>
        </a:p>
      </dgm:t>
    </dgm:pt>
    <dgm:pt modelId="{7EC1A8B4-D9D9-44A5-A911-D8274288F061}" type="parTrans" cxnId="{FBA73487-E44D-4520-AB9E-B0C544E81255}">
      <dgm:prSet/>
      <dgm:spPr/>
      <dgm:t>
        <a:bodyPr/>
        <a:lstStyle/>
        <a:p>
          <a:endParaRPr lang="en-US"/>
        </a:p>
      </dgm:t>
    </dgm:pt>
    <dgm:pt modelId="{939963FE-930C-4A1C-9196-13D52F63E7F0}" type="sibTrans" cxnId="{FBA73487-E44D-4520-AB9E-B0C544E81255}">
      <dgm:prSet/>
      <dgm:spPr/>
      <dgm:t>
        <a:bodyPr/>
        <a:lstStyle/>
        <a:p>
          <a:endParaRPr lang="en-US"/>
        </a:p>
      </dgm:t>
    </dgm:pt>
    <dgm:pt modelId="{B0A0E14C-B7C8-4018-8AF2-83CE59DB74B6}">
      <dgm:prSet/>
      <dgm:spPr/>
      <dgm:t>
        <a:bodyPr/>
        <a:lstStyle/>
        <a:p>
          <a:r>
            <a:rPr lang="en-US"/>
            <a:t>Governance-Specific Vetting Criteria</a:t>
          </a:r>
        </a:p>
      </dgm:t>
    </dgm:pt>
    <dgm:pt modelId="{BD0C999B-6FB9-4AE8-B710-7B15F225F73B}" type="parTrans" cxnId="{D34D4873-CA04-42CA-B65D-89CEB7703660}">
      <dgm:prSet/>
      <dgm:spPr/>
      <dgm:t>
        <a:bodyPr/>
        <a:lstStyle/>
        <a:p>
          <a:endParaRPr lang="en-US"/>
        </a:p>
      </dgm:t>
    </dgm:pt>
    <dgm:pt modelId="{E77EB984-1797-4D5A-B7B4-A01F8770CBCF}" type="sibTrans" cxnId="{D34D4873-CA04-42CA-B65D-89CEB7703660}">
      <dgm:prSet/>
      <dgm:spPr/>
      <dgm:t>
        <a:bodyPr/>
        <a:lstStyle/>
        <a:p>
          <a:endParaRPr lang="en-US"/>
        </a:p>
      </dgm:t>
    </dgm:pt>
    <dgm:pt modelId="{A9D1C84E-4E3E-455F-AC22-E52182730174}">
      <dgm:prSet/>
      <dgm:spPr/>
      <dgm:t>
        <a:bodyPr/>
        <a:lstStyle/>
        <a:p>
          <a:r>
            <a:rPr lang="en-US"/>
            <a:t>Red Flags &amp; Due Diligence Tips</a:t>
          </a:r>
        </a:p>
      </dgm:t>
    </dgm:pt>
    <dgm:pt modelId="{6D9CB6FB-9F49-44B4-8EF6-4699663A9153}" type="parTrans" cxnId="{8D05C953-841C-4EED-85DA-363729C18E43}">
      <dgm:prSet/>
      <dgm:spPr/>
      <dgm:t>
        <a:bodyPr/>
        <a:lstStyle/>
        <a:p>
          <a:endParaRPr lang="en-US"/>
        </a:p>
      </dgm:t>
    </dgm:pt>
    <dgm:pt modelId="{C1DE280E-2BFD-4449-9851-8070533B989E}" type="sibTrans" cxnId="{8D05C953-841C-4EED-85DA-363729C18E43}">
      <dgm:prSet/>
      <dgm:spPr/>
      <dgm:t>
        <a:bodyPr/>
        <a:lstStyle/>
        <a:p>
          <a:endParaRPr lang="en-US"/>
        </a:p>
      </dgm:t>
    </dgm:pt>
    <dgm:pt modelId="{599864EF-8FD2-4977-AE39-C60A9DD2A569}">
      <dgm:prSet/>
      <dgm:spPr/>
      <dgm:t>
        <a:bodyPr/>
        <a:lstStyle/>
        <a:p>
          <a:r>
            <a:rPr lang="en-US"/>
            <a:t>Final Checklist &amp; Recommendations</a:t>
          </a:r>
        </a:p>
      </dgm:t>
    </dgm:pt>
    <dgm:pt modelId="{1EEA08CC-EE30-4C8B-A057-0155BAF798D0}" type="parTrans" cxnId="{442EAD3A-ED2A-49CA-9F62-D1CB39C78337}">
      <dgm:prSet/>
      <dgm:spPr/>
      <dgm:t>
        <a:bodyPr/>
        <a:lstStyle/>
        <a:p>
          <a:endParaRPr lang="en-US"/>
        </a:p>
      </dgm:t>
    </dgm:pt>
    <dgm:pt modelId="{15E0EB5E-CCCA-470E-8EFD-88777B9AD255}" type="sibTrans" cxnId="{442EAD3A-ED2A-49CA-9F62-D1CB39C78337}">
      <dgm:prSet/>
      <dgm:spPr/>
      <dgm:t>
        <a:bodyPr/>
        <a:lstStyle/>
        <a:p>
          <a:endParaRPr lang="en-US"/>
        </a:p>
      </dgm:t>
    </dgm:pt>
    <dgm:pt modelId="{371659CD-92C7-4F54-B82B-74655837E03F}" type="pres">
      <dgm:prSet presAssocID="{E5C2615A-576E-4F3F-ADA1-A987B4E13A60}" presName="linear" presStyleCnt="0">
        <dgm:presLayoutVars>
          <dgm:dir/>
          <dgm:animLvl val="lvl"/>
          <dgm:resizeHandles val="exact"/>
        </dgm:presLayoutVars>
      </dgm:prSet>
      <dgm:spPr/>
    </dgm:pt>
    <dgm:pt modelId="{3BB5AEDD-905C-489F-B15D-224B19C5503C}" type="pres">
      <dgm:prSet presAssocID="{BF034745-9F30-406E-A557-CA67DB52DABF}" presName="parentLin" presStyleCnt="0"/>
      <dgm:spPr/>
    </dgm:pt>
    <dgm:pt modelId="{DF617BBD-E439-49D6-BAC9-775DC151AF56}" type="pres">
      <dgm:prSet presAssocID="{BF034745-9F30-406E-A557-CA67DB52DABF}" presName="parentLeftMargin" presStyleLbl="node1" presStyleIdx="0" presStyleCnt="7"/>
      <dgm:spPr/>
    </dgm:pt>
    <dgm:pt modelId="{116B6194-397B-4EF6-A34F-562EF5007920}" type="pres">
      <dgm:prSet presAssocID="{BF034745-9F30-406E-A557-CA67DB52DABF}" presName="parentText" presStyleLbl="node1" presStyleIdx="0" presStyleCnt="7">
        <dgm:presLayoutVars>
          <dgm:chMax val="0"/>
          <dgm:bulletEnabled val="1"/>
        </dgm:presLayoutVars>
      </dgm:prSet>
      <dgm:spPr/>
    </dgm:pt>
    <dgm:pt modelId="{B21C81A3-9096-4FB1-9982-A6176FE2D55B}" type="pres">
      <dgm:prSet presAssocID="{BF034745-9F30-406E-A557-CA67DB52DABF}" presName="negativeSpace" presStyleCnt="0"/>
      <dgm:spPr/>
    </dgm:pt>
    <dgm:pt modelId="{565F9757-AEFC-4592-8556-A85994748946}" type="pres">
      <dgm:prSet presAssocID="{BF034745-9F30-406E-A557-CA67DB52DABF}" presName="childText" presStyleLbl="conFgAcc1" presStyleIdx="0" presStyleCnt="7">
        <dgm:presLayoutVars>
          <dgm:bulletEnabled val="1"/>
        </dgm:presLayoutVars>
      </dgm:prSet>
      <dgm:spPr/>
    </dgm:pt>
    <dgm:pt modelId="{1AA58317-2D6A-43C3-936D-5A7944EC2243}" type="pres">
      <dgm:prSet presAssocID="{522E58E4-F249-418A-BD81-5EAB6F0188F6}" presName="spaceBetweenRectangles" presStyleCnt="0"/>
      <dgm:spPr/>
    </dgm:pt>
    <dgm:pt modelId="{A45C44F1-C28C-4A72-B02C-3CA1CFEF4DBA}" type="pres">
      <dgm:prSet presAssocID="{049B00CF-06B3-418C-84F9-32B5A08C48CB}" presName="parentLin" presStyleCnt="0"/>
      <dgm:spPr/>
    </dgm:pt>
    <dgm:pt modelId="{312760AA-3083-44EB-A8B9-2FB5D4796032}" type="pres">
      <dgm:prSet presAssocID="{049B00CF-06B3-418C-84F9-32B5A08C48CB}" presName="parentLeftMargin" presStyleLbl="node1" presStyleIdx="0" presStyleCnt="7"/>
      <dgm:spPr/>
    </dgm:pt>
    <dgm:pt modelId="{5F76E225-58DF-473B-8565-4A2E2161232F}" type="pres">
      <dgm:prSet presAssocID="{049B00CF-06B3-418C-84F9-32B5A08C48CB}" presName="parentText" presStyleLbl="node1" presStyleIdx="1" presStyleCnt="7">
        <dgm:presLayoutVars>
          <dgm:chMax val="0"/>
          <dgm:bulletEnabled val="1"/>
        </dgm:presLayoutVars>
      </dgm:prSet>
      <dgm:spPr/>
    </dgm:pt>
    <dgm:pt modelId="{FECA86E5-75F2-4161-B30B-DF0399A38AD0}" type="pres">
      <dgm:prSet presAssocID="{049B00CF-06B3-418C-84F9-32B5A08C48CB}" presName="negativeSpace" presStyleCnt="0"/>
      <dgm:spPr/>
    </dgm:pt>
    <dgm:pt modelId="{11954919-39B9-48A7-9E0A-94AB87AEE83B}" type="pres">
      <dgm:prSet presAssocID="{049B00CF-06B3-418C-84F9-32B5A08C48CB}" presName="childText" presStyleLbl="conFgAcc1" presStyleIdx="1" presStyleCnt="7">
        <dgm:presLayoutVars>
          <dgm:bulletEnabled val="1"/>
        </dgm:presLayoutVars>
      </dgm:prSet>
      <dgm:spPr/>
    </dgm:pt>
    <dgm:pt modelId="{EA4D26DA-CCB0-4308-BF58-891B8B24131A}" type="pres">
      <dgm:prSet presAssocID="{22F9A7CF-82A5-40F4-8408-57BFB23C1F7F}" presName="spaceBetweenRectangles" presStyleCnt="0"/>
      <dgm:spPr/>
    </dgm:pt>
    <dgm:pt modelId="{EE0F18D7-EC05-42B1-84E5-4EC4C14AEDCB}" type="pres">
      <dgm:prSet presAssocID="{A0882221-1276-4D46-AC77-BC161A323769}" presName="parentLin" presStyleCnt="0"/>
      <dgm:spPr/>
    </dgm:pt>
    <dgm:pt modelId="{40A4DF6D-3ADA-4504-A6AD-B690DC7678D0}" type="pres">
      <dgm:prSet presAssocID="{A0882221-1276-4D46-AC77-BC161A323769}" presName="parentLeftMargin" presStyleLbl="node1" presStyleIdx="1" presStyleCnt="7"/>
      <dgm:spPr/>
    </dgm:pt>
    <dgm:pt modelId="{B4F502A0-FB04-4916-AB4F-18AB0E3807D4}" type="pres">
      <dgm:prSet presAssocID="{A0882221-1276-4D46-AC77-BC161A323769}" presName="parentText" presStyleLbl="node1" presStyleIdx="2" presStyleCnt="7">
        <dgm:presLayoutVars>
          <dgm:chMax val="0"/>
          <dgm:bulletEnabled val="1"/>
        </dgm:presLayoutVars>
      </dgm:prSet>
      <dgm:spPr/>
    </dgm:pt>
    <dgm:pt modelId="{C2ABE4D1-7D71-433F-8F49-B4D66086AF65}" type="pres">
      <dgm:prSet presAssocID="{A0882221-1276-4D46-AC77-BC161A323769}" presName="negativeSpace" presStyleCnt="0"/>
      <dgm:spPr/>
    </dgm:pt>
    <dgm:pt modelId="{720AD396-4331-4A81-B816-BA52DE340E3B}" type="pres">
      <dgm:prSet presAssocID="{A0882221-1276-4D46-AC77-BC161A323769}" presName="childText" presStyleLbl="conFgAcc1" presStyleIdx="2" presStyleCnt="7">
        <dgm:presLayoutVars>
          <dgm:bulletEnabled val="1"/>
        </dgm:presLayoutVars>
      </dgm:prSet>
      <dgm:spPr/>
    </dgm:pt>
    <dgm:pt modelId="{71EA3868-BD4A-4BD3-8D25-154FC6E788CC}" type="pres">
      <dgm:prSet presAssocID="{F9E89FE0-4C1E-41D4-9655-E71CAE411534}" presName="spaceBetweenRectangles" presStyleCnt="0"/>
      <dgm:spPr/>
    </dgm:pt>
    <dgm:pt modelId="{3E4A0744-CFFE-44F8-8F19-4EA62083408C}" type="pres">
      <dgm:prSet presAssocID="{BBBECF15-3A92-40EB-9A5C-751C95828EF2}" presName="parentLin" presStyleCnt="0"/>
      <dgm:spPr/>
    </dgm:pt>
    <dgm:pt modelId="{6C308B06-8F52-4223-90FB-6AD31EC43FAD}" type="pres">
      <dgm:prSet presAssocID="{BBBECF15-3A92-40EB-9A5C-751C95828EF2}" presName="parentLeftMargin" presStyleLbl="node1" presStyleIdx="2" presStyleCnt="7"/>
      <dgm:spPr/>
    </dgm:pt>
    <dgm:pt modelId="{332B13D1-8E27-49D8-83B6-14E23EA97A7A}" type="pres">
      <dgm:prSet presAssocID="{BBBECF15-3A92-40EB-9A5C-751C95828EF2}" presName="parentText" presStyleLbl="node1" presStyleIdx="3" presStyleCnt="7">
        <dgm:presLayoutVars>
          <dgm:chMax val="0"/>
          <dgm:bulletEnabled val="1"/>
        </dgm:presLayoutVars>
      </dgm:prSet>
      <dgm:spPr/>
    </dgm:pt>
    <dgm:pt modelId="{19F49BB1-60EE-4B61-A3F0-61733B4BDD02}" type="pres">
      <dgm:prSet presAssocID="{BBBECF15-3A92-40EB-9A5C-751C95828EF2}" presName="negativeSpace" presStyleCnt="0"/>
      <dgm:spPr/>
    </dgm:pt>
    <dgm:pt modelId="{0143285E-9D3C-4171-9DF6-6FB72C85DCC5}" type="pres">
      <dgm:prSet presAssocID="{BBBECF15-3A92-40EB-9A5C-751C95828EF2}" presName="childText" presStyleLbl="conFgAcc1" presStyleIdx="3" presStyleCnt="7">
        <dgm:presLayoutVars>
          <dgm:bulletEnabled val="1"/>
        </dgm:presLayoutVars>
      </dgm:prSet>
      <dgm:spPr/>
    </dgm:pt>
    <dgm:pt modelId="{C7F1005A-E66F-4511-BF99-4A7E211C98E6}" type="pres">
      <dgm:prSet presAssocID="{939963FE-930C-4A1C-9196-13D52F63E7F0}" presName="spaceBetweenRectangles" presStyleCnt="0"/>
      <dgm:spPr/>
    </dgm:pt>
    <dgm:pt modelId="{C70A75C2-1A2A-490A-95FC-6FE96B1BC1DE}" type="pres">
      <dgm:prSet presAssocID="{B0A0E14C-B7C8-4018-8AF2-83CE59DB74B6}" presName="parentLin" presStyleCnt="0"/>
      <dgm:spPr/>
    </dgm:pt>
    <dgm:pt modelId="{ADA25516-DE65-4183-8767-DAC0A823DAE4}" type="pres">
      <dgm:prSet presAssocID="{B0A0E14C-B7C8-4018-8AF2-83CE59DB74B6}" presName="parentLeftMargin" presStyleLbl="node1" presStyleIdx="3" presStyleCnt="7"/>
      <dgm:spPr/>
    </dgm:pt>
    <dgm:pt modelId="{FDCACC33-BF73-40F8-9960-FB546B5F7A92}" type="pres">
      <dgm:prSet presAssocID="{B0A0E14C-B7C8-4018-8AF2-83CE59DB74B6}" presName="parentText" presStyleLbl="node1" presStyleIdx="4" presStyleCnt="7">
        <dgm:presLayoutVars>
          <dgm:chMax val="0"/>
          <dgm:bulletEnabled val="1"/>
        </dgm:presLayoutVars>
      </dgm:prSet>
      <dgm:spPr/>
    </dgm:pt>
    <dgm:pt modelId="{DF20D31C-16D7-4519-B02D-D2B3B55C94EB}" type="pres">
      <dgm:prSet presAssocID="{B0A0E14C-B7C8-4018-8AF2-83CE59DB74B6}" presName="negativeSpace" presStyleCnt="0"/>
      <dgm:spPr/>
    </dgm:pt>
    <dgm:pt modelId="{3A773BD7-B528-4F70-B7D2-858675993AD9}" type="pres">
      <dgm:prSet presAssocID="{B0A0E14C-B7C8-4018-8AF2-83CE59DB74B6}" presName="childText" presStyleLbl="conFgAcc1" presStyleIdx="4" presStyleCnt="7">
        <dgm:presLayoutVars>
          <dgm:bulletEnabled val="1"/>
        </dgm:presLayoutVars>
      </dgm:prSet>
      <dgm:spPr/>
    </dgm:pt>
    <dgm:pt modelId="{68E13FDA-0AE3-4D40-9E18-D55FB937BDB5}" type="pres">
      <dgm:prSet presAssocID="{E77EB984-1797-4D5A-B7B4-A01F8770CBCF}" presName="spaceBetweenRectangles" presStyleCnt="0"/>
      <dgm:spPr/>
    </dgm:pt>
    <dgm:pt modelId="{3C1DCC96-A849-4F83-8EF1-7A430D2578EC}" type="pres">
      <dgm:prSet presAssocID="{A9D1C84E-4E3E-455F-AC22-E52182730174}" presName="parentLin" presStyleCnt="0"/>
      <dgm:spPr/>
    </dgm:pt>
    <dgm:pt modelId="{B3B92429-5BD9-4D7D-B7CF-546D6B81471F}" type="pres">
      <dgm:prSet presAssocID="{A9D1C84E-4E3E-455F-AC22-E52182730174}" presName="parentLeftMargin" presStyleLbl="node1" presStyleIdx="4" presStyleCnt="7"/>
      <dgm:spPr/>
    </dgm:pt>
    <dgm:pt modelId="{58A8F584-24EA-4918-BE5A-77F8B797485F}" type="pres">
      <dgm:prSet presAssocID="{A9D1C84E-4E3E-455F-AC22-E52182730174}" presName="parentText" presStyleLbl="node1" presStyleIdx="5" presStyleCnt="7">
        <dgm:presLayoutVars>
          <dgm:chMax val="0"/>
          <dgm:bulletEnabled val="1"/>
        </dgm:presLayoutVars>
      </dgm:prSet>
      <dgm:spPr/>
    </dgm:pt>
    <dgm:pt modelId="{E89CC3A8-62EE-4AFC-9E6D-C8EFAE3F5AE9}" type="pres">
      <dgm:prSet presAssocID="{A9D1C84E-4E3E-455F-AC22-E52182730174}" presName="negativeSpace" presStyleCnt="0"/>
      <dgm:spPr/>
    </dgm:pt>
    <dgm:pt modelId="{9DF849CC-581D-4722-982B-2E8715C10366}" type="pres">
      <dgm:prSet presAssocID="{A9D1C84E-4E3E-455F-AC22-E52182730174}" presName="childText" presStyleLbl="conFgAcc1" presStyleIdx="5" presStyleCnt="7">
        <dgm:presLayoutVars>
          <dgm:bulletEnabled val="1"/>
        </dgm:presLayoutVars>
      </dgm:prSet>
      <dgm:spPr/>
    </dgm:pt>
    <dgm:pt modelId="{5610D98E-4DE2-43B5-A7B2-62C6106E0FFD}" type="pres">
      <dgm:prSet presAssocID="{C1DE280E-2BFD-4449-9851-8070533B989E}" presName="spaceBetweenRectangles" presStyleCnt="0"/>
      <dgm:spPr/>
    </dgm:pt>
    <dgm:pt modelId="{84CF5F5C-AADE-4090-BAAA-D62372B3EF90}" type="pres">
      <dgm:prSet presAssocID="{599864EF-8FD2-4977-AE39-C60A9DD2A569}" presName="parentLin" presStyleCnt="0"/>
      <dgm:spPr/>
    </dgm:pt>
    <dgm:pt modelId="{ABDFA449-B893-4429-A32F-8E1F05E5A8B0}" type="pres">
      <dgm:prSet presAssocID="{599864EF-8FD2-4977-AE39-C60A9DD2A569}" presName="parentLeftMargin" presStyleLbl="node1" presStyleIdx="5" presStyleCnt="7"/>
      <dgm:spPr/>
    </dgm:pt>
    <dgm:pt modelId="{EAF8BF31-FD1C-401E-93BD-11F9CB90C7D0}" type="pres">
      <dgm:prSet presAssocID="{599864EF-8FD2-4977-AE39-C60A9DD2A569}" presName="parentText" presStyleLbl="node1" presStyleIdx="6" presStyleCnt="7">
        <dgm:presLayoutVars>
          <dgm:chMax val="0"/>
          <dgm:bulletEnabled val="1"/>
        </dgm:presLayoutVars>
      </dgm:prSet>
      <dgm:spPr/>
    </dgm:pt>
    <dgm:pt modelId="{7A7FB37E-8685-420E-B7C6-0919E3BBF0D8}" type="pres">
      <dgm:prSet presAssocID="{599864EF-8FD2-4977-AE39-C60A9DD2A569}" presName="negativeSpace" presStyleCnt="0"/>
      <dgm:spPr/>
    </dgm:pt>
    <dgm:pt modelId="{FAC9D0E8-5F33-48D1-8795-44B450F605A2}" type="pres">
      <dgm:prSet presAssocID="{599864EF-8FD2-4977-AE39-C60A9DD2A569}" presName="childText" presStyleLbl="conFgAcc1" presStyleIdx="6" presStyleCnt="7">
        <dgm:presLayoutVars>
          <dgm:bulletEnabled val="1"/>
        </dgm:presLayoutVars>
      </dgm:prSet>
      <dgm:spPr/>
    </dgm:pt>
  </dgm:ptLst>
  <dgm:cxnLst>
    <dgm:cxn modelId="{7A96181B-DA13-47EA-80AA-3577761FE083}" type="presOf" srcId="{A0882221-1276-4D46-AC77-BC161A323769}" destId="{40A4DF6D-3ADA-4504-A6AD-B690DC7678D0}" srcOrd="0" destOrd="0" presId="urn:microsoft.com/office/officeart/2005/8/layout/list1"/>
    <dgm:cxn modelId="{44A00636-A906-4959-9A0C-6E3C99A12FCA}" srcId="{E5C2615A-576E-4F3F-ADA1-A987B4E13A60}" destId="{BF034745-9F30-406E-A557-CA67DB52DABF}" srcOrd="0" destOrd="0" parTransId="{164494B7-E5B0-4237-939A-BDDCD7889875}" sibTransId="{522E58E4-F249-418A-BD81-5EAB6F0188F6}"/>
    <dgm:cxn modelId="{B7B96336-050E-4BA1-BE23-26066DCAB18A}" type="presOf" srcId="{BF034745-9F30-406E-A557-CA67DB52DABF}" destId="{DF617BBD-E439-49D6-BAC9-775DC151AF56}" srcOrd="0" destOrd="0" presId="urn:microsoft.com/office/officeart/2005/8/layout/list1"/>
    <dgm:cxn modelId="{442EAD3A-ED2A-49CA-9F62-D1CB39C78337}" srcId="{E5C2615A-576E-4F3F-ADA1-A987B4E13A60}" destId="{599864EF-8FD2-4977-AE39-C60A9DD2A569}" srcOrd="6" destOrd="0" parTransId="{1EEA08CC-EE30-4C8B-A057-0155BAF798D0}" sibTransId="{15E0EB5E-CCCA-470E-8EFD-88777B9AD255}"/>
    <dgm:cxn modelId="{5181BD6C-04F6-4C39-AB12-F5AF4CC5F454}" type="presOf" srcId="{B0A0E14C-B7C8-4018-8AF2-83CE59DB74B6}" destId="{FDCACC33-BF73-40F8-9960-FB546B5F7A92}" srcOrd="1" destOrd="0" presId="urn:microsoft.com/office/officeart/2005/8/layout/list1"/>
    <dgm:cxn modelId="{D34D4873-CA04-42CA-B65D-89CEB7703660}" srcId="{E5C2615A-576E-4F3F-ADA1-A987B4E13A60}" destId="{B0A0E14C-B7C8-4018-8AF2-83CE59DB74B6}" srcOrd="4" destOrd="0" parTransId="{BD0C999B-6FB9-4AE8-B710-7B15F225F73B}" sibTransId="{E77EB984-1797-4D5A-B7B4-A01F8770CBCF}"/>
    <dgm:cxn modelId="{8D05C953-841C-4EED-85DA-363729C18E43}" srcId="{E5C2615A-576E-4F3F-ADA1-A987B4E13A60}" destId="{A9D1C84E-4E3E-455F-AC22-E52182730174}" srcOrd="5" destOrd="0" parTransId="{6D9CB6FB-9F49-44B4-8EF6-4699663A9153}" sibTransId="{C1DE280E-2BFD-4449-9851-8070533B989E}"/>
    <dgm:cxn modelId="{48EEAE76-4CCF-4513-8D7B-211A992831E4}" type="presOf" srcId="{A9D1C84E-4E3E-455F-AC22-E52182730174}" destId="{B3B92429-5BD9-4D7D-B7CF-546D6B81471F}" srcOrd="0" destOrd="0" presId="urn:microsoft.com/office/officeart/2005/8/layout/list1"/>
    <dgm:cxn modelId="{80CBB359-891B-4B56-B3D8-CC23CEBF2CC1}" type="presOf" srcId="{599864EF-8FD2-4977-AE39-C60A9DD2A569}" destId="{ABDFA449-B893-4429-A32F-8E1F05E5A8B0}" srcOrd="0" destOrd="0" presId="urn:microsoft.com/office/officeart/2005/8/layout/list1"/>
    <dgm:cxn modelId="{7A95CB59-E2F8-4C26-B05A-488457610166}" type="presOf" srcId="{049B00CF-06B3-418C-84F9-32B5A08C48CB}" destId="{5F76E225-58DF-473B-8565-4A2E2161232F}" srcOrd="1" destOrd="0" presId="urn:microsoft.com/office/officeart/2005/8/layout/list1"/>
    <dgm:cxn modelId="{FBA73487-E44D-4520-AB9E-B0C544E81255}" srcId="{E5C2615A-576E-4F3F-ADA1-A987B4E13A60}" destId="{BBBECF15-3A92-40EB-9A5C-751C95828EF2}" srcOrd="3" destOrd="0" parTransId="{7EC1A8B4-D9D9-44A5-A911-D8274288F061}" sibTransId="{939963FE-930C-4A1C-9196-13D52F63E7F0}"/>
    <dgm:cxn modelId="{65E63D8E-F493-444E-8006-B48E75B87131}" type="presOf" srcId="{BF034745-9F30-406E-A557-CA67DB52DABF}" destId="{116B6194-397B-4EF6-A34F-562EF5007920}" srcOrd="1" destOrd="0" presId="urn:microsoft.com/office/officeart/2005/8/layout/list1"/>
    <dgm:cxn modelId="{EEE42293-5376-45E1-BC5C-F08B0304361E}" type="presOf" srcId="{BBBECF15-3A92-40EB-9A5C-751C95828EF2}" destId="{332B13D1-8E27-49D8-83B6-14E23EA97A7A}" srcOrd="1" destOrd="0" presId="urn:microsoft.com/office/officeart/2005/8/layout/list1"/>
    <dgm:cxn modelId="{DF01F1A4-1575-4FF7-BD54-82469613F801}" type="presOf" srcId="{B0A0E14C-B7C8-4018-8AF2-83CE59DB74B6}" destId="{ADA25516-DE65-4183-8767-DAC0A823DAE4}" srcOrd="0" destOrd="0" presId="urn:microsoft.com/office/officeart/2005/8/layout/list1"/>
    <dgm:cxn modelId="{99C97BAB-5F31-440F-91D9-84D995697026}" type="presOf" srcId="{E5C2615A-576E-4F3F-ADA1-A987B4E13A60}" destId="{371659CD-92C7-4F54-B82B-74655837E03F}" srcOrd="0" destOrd="0" presId="urn:microsoft.com/office/officeart/2005/8/layout/list1"/>
    <dgm:cxn modelId="{A5420CAC-31EA-4CC7-B02D-586492E817AE}" srcId="{E5C2615A-576E-4F3F-ADA1-A987B4E13A60}" destId="{049B00CF-06B3-418C-84F9-32B5A08C48CB}" srcOrd="1" destOrd="0" parTransId="{A128CEBC-CA82-418D-9281-497EA70BFB09}" sibTransId="{22F9A7CF-82A5-40F4-8408-57BFB23C1F7F}"/>
    <dgm:cxn modelId="{8F03CFAF-77FE-4D3B-89EB-D9C59A1F0861}" srcId="{E5C2615A-576E-4F3F-ADA1-A987B4E13A60}" destId="{A0882221-1276-4D46-AC77-BC161A323769}" srcOrd="2" destOrd="0" parTransId="{183E1548-978C-4452-99A5-A95599069C83}" sibTransId="{F9E89FE0-4C1E-41D4-9655-E71CAE411534}"/>
    <dgm:cxn modelId="{CC7C8BBA-11AC-4FDB-A685-F35DD94B5A53}" type="presOf" srcId="{A9D1C84E-4E3E-455F-AC22-E52182730174}" destId="{58A8F584-24EA-4918-BE5A-77F8B797485F}" srcOrd="1" destOrd="0" presId="urn:microsoft.com/office/officeart/2005/8/layout/list1"/>
    <dgm:cxn modelId="{D6DEE8C6-C843-4DE0-92BD-AC1F647F3CE6}" type="presOf" srcId="{049B00CF-06B3-418C-84F9-32B5A08C48CB}" destId="{312760AA-3083-44EB-A8B9-2FB5D4796032}" srcOrd="0" destOrd="0" presId="urn:microsoft.com/office/officeart/2005/8/layout/list1"/>
    <dgm:cxn modelId="{A8A1B4CA-605F-4011-957B-C6F9BD9A5878}" type="presOf" srcId="{A0882221-1276-4D46-AC77-BC161A323769}" destId="{B4F502A0-FB04-4916-AB4F-18AB0E3807D4}" srcOrd="1" destOrd="0" presId="urn:microsoft.com/office/officeart/2005/8/layout/list1"/>
    <dgm:cxn modelId="{E0132FCF-3509-4862-80DF-D16F02A329E4}" type="presOf" srcId="{BBBECF15-3A92-40EB-9A5C-751C95828EF2}" destId="{6C308B06-8F52-4223-90FB-6AD31EC43FAD}" srcOrd="0" destOrd="0" presId="urn:microsoft.com/office/officeart/2005/8/layout/list1"/>
    <dgm:cxn modelId="{6E2D1FDA-F7C5-41F6-9D32-6B2B8961EE33}" type="presOf" srcId="{599864EF-8FD2-4977-AE39-C60A9DD2A569}" destId="{EAF8BF31-FD1C-401E-93BD-11F9CB90C7D0}" srcOrd="1" destOrd="0" presId="urn:microsoft.com/office/officeart/2005/8/layout/list1"/>
    <dgm:cxn modelId="{0BFF011B-708C-4EF3-B6F4-D4B2F649C96A}" type="presParOf" srcId="{371659CD-92C7-4F54-B82B-74655837E03F}" destId="{3BB5AEDD-905C-489F-B15D-224B19C5503C}" srcOrd="0" destOrd="0" presId="urn:microsoft.com/office/officeart/2005/8/layout/list1"/>
    <dgm:cxn modelId="{BB25E110-CE9B-4244-8EFE-422E4FE6F1CF}" type="presParOf" srcId="{3BB5AEDD-905C-489F-B15D-224B19C5503C}" destId="{DF617BBD-E439-49D6-BAC9-775DC151AF56}" srcOrd="0" destOrd="0" presId="urn:microsoft.com/office/officeart/2005/8/layout/list1"/>
    <dgm:cxn modelId="{8C3D69B8-1E11-47C3-8F7F-4AA5BDE2BEFB}" type="presParOf" srcId="{3BB5AEDD-905C-489F-B15D-224B19C5503C}" destId="{116B6194-397B-4EF6-A34F-562EF5007920}" srcOrd="1" destOrd="0" presId="urn:microsoft.com/office/officeart/2005/8/layout/list1"/>
    <dgm:cxn modelId="{47047DD0-D30E-4097-B812-DCA2E2EAEB46}" type="presParOf" srcId="{371659CD-92C7-4F54-B82B-74655837E03F}" destId="{B21C81A3-9096-4FB1-9982-A6176FE2D55B}" srcOrd="1" destOrd="0" presId="urn:microsoft.com/office/officeart/2005/8/layout/list1"/>
    <dgm:cxn modelId="{07E920FB-334D-47C1-89ED-8452D09FA927}" type="presParOf" srcId="{371659CD-92C7-4F54-B82B-74655837E03F}" destId="{565F9757-AEFC-4592-8556-A85994748946}" srcOrd="2" destOrd="0" presId="urn:microsoft.com/office/officeart/2005/8/layout/list1"/>
    <dgm:cxn modelId="{B4065FAF-A0FC-4B5F-B2FE-F1B0C4C82BC0}" type="presParOf" srcId="{371659CD-92C7-4F54-B82B-74655837E03F}" destId="{1AA58317-2D6A-43C3-936D-5A7944EC2243}" srcOrd="3" destOrd="0" presId="urn:microsoft.com/office/officeart/2005/8/layout/list1"/>
    <dgm:cxn modelId="{BF386801-F31D-4353-BFE0-73DE9F9B6426}" type="presParOf" srcId="{371659CD-92C7-4F54-B82B-74655837E03F}" destId="{A45C44F1-C28C-4A72-B02C-3CA1CFEF4DBA}" srcOrd="4" destOrd="0" presId="urn:microsoft.com/office/officeart/2005/8/layout/list1"/>
    <dgm:cxn modelId="{435666F8-C300-4449-B427-CC17A6730845}" type="presParOf" srcId="{A45C44F1-C28C-4A72-B02C-3CA1CFEF4DBA}" destId="{312760AA-3083-44EB-A8B9-2FB5D4796032}" srcOrd="0" destOrd="0" presId="urn:microsoft.com/office/officeart/2005/8/layout/list1"/>
    <dgm:cxn modelId="{D6173D53-82C5-49E8-AAA4-30E0F3607B0B}" type="presParOf" srcId="{A45C44F1-C28C-4A72-B02C-3CA1CFEF4DBA}" destId="{5F76E225-58DF-473B-8565-4A2E2161232F}" srcOrd="1" destOrd="0" presId="urn:microsoft.com/office/officeart/2005/8/layout/list1"/>
    <dgm:cxn modelId="{A363A528-D488-491E-BB8F-37D812995983}" type="presParOf" srcId="{371659CD-92C7-4F54-B82B-74655837E03F}" destId="{FECA86E5-75F2-4161-B30B-DF0399A38AD0}" srcOrd="5" destOrd="0" presId="urn:microsoft.com/office/officeart/2005/8/layout/list1"/>
    <dgm:cxn modelId="{97ED5221-CD62-40FC-ADE0-E908A4D44DD3}" type="presParOf" srcId="{371659CD-92C7-4F54-B82B-74655837E03F}" destId="{11954919-39B9-48A7-9E0A-94AB87AEE83B}" srcOrd="6" destOrd="0" presId="urn:microsoft.com/office/officeart/2005/8/layout/list1"/>
    <dgm:cxn modelId="{00DD948D-DC71-4266-9E75-455538566CC5}" type="presParOf" srcId="{371659CD-92C7-4F54-B82B-74655837E03F}" destId="{EA4D26DA-CCB0-4308-BF58-891B8B24131A}" srcOrd="7" destOrd="0" presId="urn:microsoft.com/office/officeart/2005/8/layout/list1"/>
    <dgm:cxn modelId="{35D35FB8-6154-4DC3-919D-7F7ACB73D974}" type="presParOf" srcId="{371659CD-92C7-4F54-B82B-74655837E03F}" destId="{EE0F18D7-EC05-42B1-84E5-4EC4C14AEDCB}" srcOrd="8" destOrd="0" presId="urn:microsoft.com/office/officeart/2005/8/layout/list1"/>
    <dgm:cxn modelId="{79DC639A-D9A0-416D-9E65-9DF401798543}" type="presParOf" srcId="{EE0F18D7-EC05-42B1-84E5-4EC4C14AEDCB}" destId="{40A4DF6D-3ADA-4504-A6AD-B690DC7678D0}" srcOrd="0" destOrd="0" presId="urn:microsoft.com/office/officeart/2005/8/layout/list1"/>
    <dgm:cxn modelId="{2A04F494-5945-453E-B5FA-39DAAA9D1400}" type="presParOf" srcId="{EE0F18D7-EC05-42B1-84E5-4EC4C14AEDCB}" destId="{B4F502A0-FB04-4916-AB4F-18AB0E3807D4}" srcOrd="1" destOrd="0" presId="urn:microsoft.com/office/officeart/2005/8/layout/list1"/>
    <dgm:cxn modelId="{AA53E66F-D104-448A-8ECE-C0BD97245E0F}" type="presParOf" srcId="{371659CD-92C7-4F54-B82B-74655837E03F}" destId="{C2ABE4D1-7D71-433F-8F49-B4D66086AF65}" srcOrd="9" destOrd="0" presId="urn:microsoft.com/office/officeart/2005/8/layout/list1"/>
    <dgm:cxn modelId="{EB084FFD-4B7F-45E8-982D-12517A3CEEC6}" type="presParOf" srcId="{371659CD-92C7-4F54-B82B-74655837E03F}" destId="{720AD396-4331-4A81-B816-BA52DE340E3B}" srcOrd="10" destOrd="0" presId="urn:microsoft.com/office/officeart/2005/8/layout/list1"/>
    <dgm:cxn modelId="{A7A164E7-8D91-4CF5-B69F-2B0543435478}" type="presParOf" srcId="{371659CD-92C7-4F54-B82B-74655837E03F}" destId="{71EA3868-BD4A-4BD3-8D25-154FC6E788CC}" srcOrd="11" destOrd="0" presId="urn:microsoft.com/office/officeart/2005/8/layout/list1"/>
    <dgm:cxn modelId="{3536FFA0-D3FD-4224-B325-F5FDAA7A0256}" type="presParOf" srcId="{371659CD-92C7-4F54-B82B-74655837E03F}" destId="{3E4A0744-CFFE-44F8-8F19-4EA62083408C}" srcOrd="12" destOrd="0" presId="urn:microsoft.com/office/officeart/2005/8/layout/list1"/>
    <dgm:cxn modelId="{AE8E2888-20E6-4D18-BC92-F5637C20C6D2}" type="presParOf" srcId="{3E4A0744-CFFE-44F8-8F19-4EA62083408C}" destId="{6C308B06-8F52-4223-90FB-6AD31EC43FAD}" srcOrd="0" destOrd="0" presId="urn:microsoft.com/office/officeart/2005/8/layout/list1"/>
    <dgm:cxn modelId="{F1AD974B-4358-410C-8E2D-A31927C40EEC}" type="presParOf" srcId="{3E4A0744-CFFE-44F8-8F19-4EA62083408C}" destId="{332B13D1-8E27-49D8-83B6-14E23EA97A7A}" srcOrd="1" destOrd="0" presId="urn:microsoft.com/office/officeart/2005/8/layout/list1"/>
    <dgm:cxn modelId="{BDDA67E2-4E0C-4F2D-9B8C-4B28B75603F2}" type="presParOf" srcId="{371659CD-92C7-4F54-B82B-74655837E03F}" destId="{19F49BB1-60EE-4B61-A3F0-61733B4BDD02}" srcOrd="13" destOrd="0" presId="urn:microsoft.com/office/officeart/2005/8/layout/list1"/>
    <dgm:cxn modelId="{17AB0981-267B-4B95-B157-5DD574A31B48}" type="presParOf" srcId="{371659CD-92C7-4F54-B82B-74655837E03F}" destId="{0143285E-9D3C-4171-9DF6-6FB72C85DCC5}" srcOrd="14" destOrd="0" presId="urn:microsoft.com/office/officeart/2005/8/layout/list1"/>
    <dgm:cxn modelId="{619E76D8-CF6D-4813-ABBF-17CA3C0B8988}" type="presParOf" srcId="{371659CD-92C7-4F54-B82B-74655837E03F}" destId="{C7F1005A-E66F-4511-BF99-4A7E211C98E6}" srcOrd="15" destOrd="0" presId="urn:microsoft.com/office/officeart/2005/8/layout/list1"/>
    <dgm:cxn modelId="{CC56FA5E-ED2A-4EC7-9058-534C538A6ADD}" type="presParOf" srcId="{371659CD-92C7-4F54-B82B-74655837E03F}" destId="{C70A75C2-1A2A-490A-95FC-6FE96B1BC1DE}" srcOrd="16" destOrd="0" presId="urn:microsoft.com/office/officeart/2005/8/layout/list1"/>
    <dgm:cxn modelId="{9357F660-1555-4046-AF9E-D3C825508E63}" type="presParOf" srcId="{C70A75C2-1A2A-490A-95FC-6FE96B1BC1DE}" destId="{ADA25516-DE65-4183-8767-DAC0A823DAE4}" srcOrd="0" destOrd="0" presId="urn:microsoft.com/office/officeart/2005/8/layout/list1"/>
    <dgm:cxn modelId="{100F91B6-E18D-4B53-AFFF-9A97D96A18A6}" type="presParOf" srcId="{C70A75C2-1A2A-490A-95FC-6FE96B1BC1DE}" destId="{FDCACC33-BF73-40F8-9960-FB546B5F7A92}" srcOrd="1" destOrd="0" presId="urn:microsoft.com/office/officeart/2005/8/layout/list1"/>
    <dgm:cxn modelId="{B0521EFB-C357-46F3-8889-FC3FB7539C0A}" type="presParOf" srcId="{371659CD-92C7-4F54-B82B-74655837E03F}" destId="{DF20D31C-16D7-4519-B02D-D2B3B55C94EB}" srcOrd="17" destOrd="0" presId="urn:microsoft.com/office/officeart/2005/8/layout/list1"/>
    <dgm:cxn modelId="{29A8F376-ED9B-49D1-B876-3F75BE7C8AD1}" type="presParOf" srcId="{371659CD-92C7-4F54-B82B-74655837E03F}" destId="{3A773BD7-B528-4F70-B7D2-858675993AD9}" srcOrd="18" destOrd="0" presId="urn:microsoft.com/office/officeart/2005/8/layout/list1"/>
    <dgm:cxn modelId="{1785ED07-0E3F-4D7A-BF6F-73568B49CF23}" type="presParOf" srcId="{371659CD-92C7-4F54-B82B-74655837E03F}" destId="{68E13FDA-0AE3-4D40-9E18-D55FB937BDB5}" srcOrd="19" destOrd="0" presId="urn:microsoft.com/office/officeart/2005/8/layout/list1"/>
    <dgm:cxn modelId="{BB61DC48-D5BD-4C18-8F5C-346D0FF987D5}" type="presParOf" srcId="{371659CD-92C7-4F54-B82B-74655837E03F}" destId="{3C1DCC96-A849-4F83-8EF1-7A430D2578EC}" srcOrd="20" destOrd="0" presId="urn:microsoft.com/office/officeart/2005/8/layout/list1"/>
    <dgm:cxn modelId="{05BF2584-C915-40EA-B6C2-4AFA2A5CE1BD}" type="presParOf" srcId="{3C1DCC96-A849-4F83-8EF1-7A430D2578EC}" destId="{B3B92429-5BD9-4D7D-B7CF-546D6B81471F}" srcOrd="0" destOrd="0" presId="urn:microsoft.com/office/officeart/2005/8/layout/list1"/>
    <dgm:cxn modelId="{AFB58387-8377-42E6-A233-F2F9432541DE}" type="presParOf" srcId="{3C1DCC96-A849-4F83-8EF1-7A430D2578EC}" destId="{58A8F584-24EA-4918-BE5A-77F8B797485F}" srcOrd="1" destOrd="0" presId="urn:microsoft.com/office/officeart/2005/8/layout/list1"/>
    <dgm:cxn modelId="{9C712530-C17E-4452-B13E-8E726D5E2505}" type="presParOf" srcId="{371659CD-92C7-4F54-B82B-74655837E03F}" destId="{E89CC3A8-62EE-4AFC-9E6D-C8EFAE3F5AE9}" srcOrd="21" destOrd="0" presId="urn:microsoft.com/office/officeart/2005/8/layout/list1"/>
    <dgm:cxn modelId="{4A55C2D8-BDD6-4768-9BB4-A19AB7FEC165}" type="presParOf" srcId="{371659CD-92C7-4F54-B82B-74655837E03F}" destId="{9DF849CC-581D-4722-982B-2E8715C10366}" srcOrd="22" destOrd="0" presId="urn:microsoft.com/office/officeart/2005/8/layout/list1"/>
    <dgm:cxn modelId="{2C736C8C-F457-4BDD-BC87-FD0BF77A142C}" type="presParOf" srcId="{371659CD-92C7-4F54-B82B-74655837E03F}" destId="{5610D98E-4DE2-43B5-A7B2-62C6106E0FFD}" srcOrd="23" destOrd="0" presId="urn:microsoft.com/office/officeart/2005/8/layout/list1"/>
    <dgm:cxn modelId="{776193F7-7A98-49BA-8232-0D8CD159A78F}" type="presParOf" srcId="{371659CD-92C7-4F54-B82B-74655837E03F}" destId="{84CF5F5C-AADE-4090-BAAA-D62372B3EF90}" srcOrd="24" destOrd="0" presId="urn:microsoft.com/office/officeart/2005/8/layout/list1"/>
    <dgm:cxn modelId="{C48B6911-E316-4E28-9375-FF1A5A6958CB}" type="presParOf" srcId="{84CF5F5C-AADE-4090-BAAA-D62372B3EF90}" destId="{ABDFA449-B893-4429-A32F-8E1F05E5A8B0}" srcOrd="0" destOrd="0" presId="urn:microsoft.com/office/officeart/2005/8/layout/list1"/>
    <dgm:cxn modelId="{29FF59DB-8674-41EC-B619-478878903987}" type="presParOf" srcId="{84CF5F5C-AADE-4090-BAAA-D62372B3EF90}" destId="{EAF8BF31-FD1C-401E-93BD-11F9CB90C7D0}" srcOrd="1" destOrd="0" presId="urn:microsoft.com/office/officeart/2005/8/layout/list1"/>
    <dgm:cxn modelId="{A829EC73-203D-4B86-BB8C-5BA5808E2C3B}" type="presParOf" srcId="{371659CD-92C7-4F54-B82B-74655837E03F}" destId="{7A7FB37E-8685-420E-B7C6-0919E3BBF0D8}" srcOrd="25" destOrd="0" presId="urn:microsoft.com/office/officeart/2005/8/layout/list1"/>
    <dgm:cxn modelId="{4F390546-677E-4A87-BB50-C139C7B3841E}" type="presParOf" srcId="{371659CD-92C7-4F54-B82B-74655837E03F}" destId="{FAC9D0E8-5F33-48D1-8795-44B450F605A2}" srcOrd="2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F9757-AEFC-4592-8556-A85994748946}">
      <dsp:nvSpPr>
        <dsp:cNvPr id="0" name=""/>
        <dsp:cNvSpPr/>
      </dsp:nvSpPr>
      <dsp:spPr>
        <a:xfrm>
          <a:off x="0" y="302999"/>
          <a:ext cx="5715000" cy="4284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16B6194-397B-4EF6-A34F-562EF5007920}">
      <dsp:nvSpPr>
        <dsp:cNvPr id="0" name=""/>
        <dsp:cNvSpPr/>
      </dsp:nvSpPr>
      <dsp:spPr>
        <a:xfrm>
          <a:off x="285750" y="52079"/>
          <a:ext cx="4000500" cy="5018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209" tIns="0" rIns="151209" bIns="0" numCol="1" spcCol="1270" anchor="ctr" anchorCtr="0">
          <a:noAutofit/>
        </a:bodyPr>
        <a:lstStyle/>
        <a:p>
          <a:pPr marL="0" lvl="0" indent="0" algn="l" defTabSz="755650">
            <a:lnSpc>
              <a:spcPct val="90000"/>
            </a:lnSpc>
            <a:spcBef>
              <a:spcPct val="0"/>
            </a:spcBef>
            <a:spcAft>
              <a:spcPct val="35000"/>
            </a:spcAft>
            <a:buNone/>
          </a:pPr>
          <a:r>
            <a:rPr lang="en-US" sz="1700" kern="1200"/>
            <a:t>Introduction</a:t>
          </a:r>
        </a:p>
      </dsp:txBody>
      <dsp:txXfrm>
        <a:off x="310248" y="76577"/>
        <a:ext cx="3951504" cy="452844"/>
      </dsp:txXfrm>
    </dsp:sp>
    <dsp:sp modelId="{11954919-39B9-48A7-9E0A-94AB87AEE83B}">
      <dsp:nvSpPr>
        <dsp:cNvPr id="0" name=""/>
        <dsp:cNvSpPr/>
      </dsp:nvSpPr>
      <dsp:spPr>
        <a:xfrm>
          <a:off x="0" y="1074119"/>
          <a:ext cx="5715000" cy="428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F76E225-58DF-473B-8565-4A2E2161232F}">
      <dsp:nvSpPr>
        <dsp:cNvPr id="0" name=""/>
        <dsp:cNvSpPr/>
      </dsp:nvSpPr>
      <dsp:spPr>
        <a:xfrm>
          <a:off x="285750" y="823199"/>
          <a:ext cx="4000500" cy="5018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209" tIns="0" rIns="151209" bIns="0" numCol="1" spcCol="1270" anchor="ctr" anchorCtr="0">
          <a:noAutofit/>
        </a:bodyPr>
        <a:lstStyle/>
        <a:p>
          <a:pPr marL="0" lvl="0" indent="0" algn="l" defTabSz="755650">
            <a:lnSpc>
              <a:spcPct val="90000"/>
            </a:lnSpc>
            <a:spcBef>
              <a:spcPct val="0"/>
            </a:spcBef>
            <a:spcAft>
              <a:spcPct val="35000"/>
            </a:spcAft>
            <a:buNone/>
          </a:pPr>
          <a:r>
            <a:rPr lang="en-US" sz="1700" kern="1200"/>
            <a:t>Common Pitfalls in Software Vetting</a:t>
          </a:r>
        </a:p>
      </dsp:txBody>
      <dsp:txXfrm>
        <a:off x="310248" y="847697"/>
        <a:ext cx="3951504" cy="452844"/>
      </dsp:txXfrm>
    </dsp:sp>
    <dsp:sp modelId="{720AD396-4331-4A81-B816-BA52DE340E3B}">
      <dsp:nvSpPr>
        <dsp:cNvPr id="0" name=""/>
        <dsp:cNvSpPr/>
      </dsp:nvSpPr>
      <dsp:spPr>
        <a:xfrm>
          <a:off x="0" y="1845239"/>
          <a:ext cx="5715000" cy="4284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F502A0-FB04-4916-AB4F-18AB0E3807D4}">
      <dsp:nvSpPr>
        <dsp:cNvPr id="0" name=""/>
        <dsp:cNvSpPr/>
      </dsp:nvSpPr>
      <dsp:spPr>
        <a:xfrm>
          <a:off x="285750" y="1594319"/>
          <a:ext cx="4000500" cy="5018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209" tIns="0" rIns="151209" bIns="0" numCol="1" spcCol="1270" anchor="ctr" anchorCtr="0">
          <a:noAutofit/>
        </a:bodyPr>
        <a:lstStyle/>
        <a:p>
          <a:pPr marL="0" lvl="0" indent="0" algn="l" defTabSz="755650">
            <a:lnSpc>
              <a:spcPct val="90000"/>
            </a:lnSpc>
            <a:spcBef>
              <a:spcPct val="0"/>
            </a:spcBef>
            <a:spcAft>
              <a:spcPct val="35000"/>
            </a:spcAft>
            <a:buNone/>
          </a:pPr>
          <a:r>
            <a:rPr lang="en-US" sz="1700" kern="1200"/>
            <a:t>Feature Validation Framework</a:t>
          </a:r>
        </a:p>
      </dsp:txBody>
      <dsp:txXfrm>
        <a:off x="310248" y="1618817"/>
        <a:ext cx="3951504" cy="452844"/>
      </dsp:txXfrm>
    </dsp:sp>
    <dsp:sp modelId="{0143285E-9D3C-4171-9DF6-6FB72C85DCC5}">
      <dsp:nvSpPr>
        <dsp:cNvPr id="0" name=""/>
        <dsp:cNvSpPr/>
      </dsp:nvSpPr>
      <dsp:spPr>
        <a:xfrm>
          <a:off x="0" y="2616360"/>
          <a:ext cx="5715000" cy="4284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32B13D1-8E27-49D8-83B6-14E23EA97A7A}">
      <dsp:nvSpPr>
        <dsp:cNvPr id="0" name=""/>
        <dsp:cNvSpPr/>
      </dsp:nvSpPr>
      <dsp:spPr>
        <a:xfrm>
          <a:off x="285750" y="2365440"/>
          <a:ext cx="4000500" cy="5018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209" tIns="0" rIns="151209" bIns="0" numCol="1" spcCol="1270" anchor="ctr" anchorCtr="0">
          <a:noAutofit/>
        </a:bodyPr>
        <a:lstStyle/>
        <a:p>
          <a:pPr marL="0" lvl="0" indent="0" algn="l" defTabSz="755650">
            <a:lnSpc>
              <a:spcPct val="90000"/>
            </a:lnSpc>
            <a:spcBef>
              <a:spcPct val="0"/>
            </a:spcBef>
            <a:spcAft>
              <a:spcPct val="35000"/>
            </a:spcAft>
            <a:buNone/>
          </a:pPr>
          <a:r>
            <a:rPr lang="en-US" sz="1700" kern="1200"/>
            <a:t>Evaluating the Vendor’s Health &amp; Talent</a:t>
          </a:r>
        </a:p>
      </dsp:txBody>
      <dsp:txXfrm>
        <a:off x="310248" y="2389938"/>
        <a:ext cx="3951504" cy="452844"/>
      </dsp:txXfrm>
    </dsp:sp>
    <dsp:sp modelId="{3A773BD7-B528-4F70-B7D2-858675993AD9}">
      <dsp:nvSpPr>
        <dsp:cNvPr id="0" name=""/>
        <dsp:cNvSpPr/>
      </dsp:nvSpPr>
      <dsp:spPr>
        <a:xfrm>
          <a:off x="0" y="3387480"/>
          <a:ext cx="5715000" cy="4284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CACC33-BF73-40F8-9960-FB546B5F7A92}">
      <dsp:nvSpPr>
        <dsp:cNvPr id="0" name=""/>
        <dsp:cNvSpPr/>
      </dsp:nvSpPr>
      <dsp:spPr>
        <a:xfrm>
          <a:off x="285750" y="3136560"/>
          <a:ext cx="4000500" cy="50184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209" tIns="0" rIns="151209" bIns="0" numCol="1" spcCol="1270" anchor="ctr" anchorCtr="0">
          <a:noAutofit/>
        </a:bodyPr>
        <a:lstStyle/>
        <a:p>
          <a:pPr marL="0" lvl="0" indent="0" algn="l" defTabSz="755650">
            <a:lnSpc>
              <a:spcPct val="90000"/>
            </a:lnSpc>
            <a:spcBef>
              <a:spcPct val="0"/>
            </a:spcBef>
            <a:spcAft>
              <a:spcPct val="35000"/>
            </a:spcAft>
            <a:buNone/>
          </a:pPr>
          <a:r>
            <a:rPr lang="en-US" sz="1700" kern="1200"/>
            <a:t>Governance-Specific Vetting Criteria</a:t>
          </a:r>
        </a:p>
      </dsp:txBody>
      <dsp:txXfrm>
        <a:off x="310248" y="3161058"/>
        <a:ext cx="3951504" cy="452844"/>
      </dsp:txXfrm>
    </dsp:sp>
    <dsp:sp modelId="{9DF849CC-581D-4722-982B-2E8715C10366}">
      <dsp:nvSpPr>
        <dsp:cNvPr id="0" name=""/>
        <dsp:cNvSpPr/>
      </dsp:nvSpPr>
      <dsp:spPr>
        <a:xfrm>
          <a:off x="0" y="4158600"/>
          <a:ext cx="5715000" cy="4284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A8F584-24EA-4918-BE5A-77F8B797485F}">
      <dsp:nvSpPr>
        <dsp:cNvPr id="0" name=""/>
        <dsp:cNvSpPr/>
      </dsp:nvSpPr>
      <dsp:spPr>
        <a:xfrm>
          <a:off x="285750" y="3907680"/>
          <a:ext cx="4000500" cy="5018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209" tIns="0" rIns="151209" bIns="0" numCol="1" spcCol="1270" anchor="ctr" anchorCtr="0">
          <a:noAutofit/>
        </a:bodyPr>
        <a:lstStyle/>
        <a:p>
          <a:pPr marL="0" lvl="0" indent="0" algn="l" defTabSz="755650">
            <a:lnSpc>
              <a:spcPct val="90000"/>
            </a:lnSpc>
            <a:spcBef>
              <a:spcPct val="0"/>
            </a:spcBef>
            <a:spcAft>
              <a:spcPct val="35000"/>
            </a:spcAft>
            <a:buNone/>
          </a:pPr>
          <a:r>
            <a:rPr lang="en-US" sz="1700" kern="1200"/>
            <a:t>Red Flags &amp; Due Diligence Tips</a:t>
          </a:r>
        </a:p>
      </dsp:txBody>
      <dsp:txXfrm>
        <a:off x="310248" y="3932178"/>
        <a:ext cx="3951504" cy="452844"/>
      </dsp:txXfrm>
    </dsp:sp>
    <dsp:sp modelId="{FAC9D0E8-5F33-48D1-8795-44B450F605A2}">
      <dsp:nvSpPr>
        <dsp:cNvPr id="0" name=""/>
        <dsp:cNvSpPr/>
      </dsp:nvSpPr>
      <dsp:spPr>
        <a:xfrm>
          <a:off x="0" y="4929720"/>
          <a:ext cx="5715000" cy="428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AF8BF31-FD1C-401E-93BD-11F9CB90C7D0}">
      <dsp:nvSpPr>
        <dsp:cNvPr id="0" name=""/>
        <dsp:cNvSpPr/>
      </dsp:nvSpPr>
      <dsp:spPr>
        <a:xfrm>
          <a:off x="285750" y="4678800"/>
          <a:ext cx="4000500" cy="5018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209" tIns="0" rIns="151209" bIns="0" numCol="1" spcCol="1270" anchor="ctr" anchorCtr="0">
          <a:noAutofit/>
        </a:bodyPr>
        <a:lstStyle/>
        <a:p>
          <a:pPr marL="0" lvl="0" indent="0" algn="l" defTabSz="755650">
            <a:lnSpc>
              <a:spcPct val="90000"/>
            </a:lnSpc>
            <a:spcBef>
              <a:spcPct val="0"/>
            </a:spcBef>
            <a:spcAft>
              <a:spcPct val="35000"/>
            </a:spcAft>
            <a:buNone/>
          </a:pPr>
          <a:r>
            <a:rPr lang="en-US" sz="1700" kern="1200"/>
            <a:t>Final Checklist &amp; Recommendations</a:t>
          </a:r>
        </a:p>
      </dsp:txBody>
      <dsp:txXfrm>
        <a:off x="310248" y="4703298"/>
        <a:ext cx="3951504" cy="45284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4B63ECB-0C3C-42A6-B15A-E1AADC7E5EEA}" type="datetimeFigureOut">
              <a:rPr lang="en-US" smtClean="0"/>
              <a:t>11/20/2025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DAFA8A9-0D31-4852-8398-601C38F3B89A}" type="slidenum">
              <a:rPr lang="en-US" smtClean="0"/>
              <a:t>‹#›</a:t>
            </a:fld>
            <a:endParaRPr lang="en-US"/>
          </a:p>
        </p:txBody>
      </p:sp>
    </p:spTree>
    <p:extLst>
      <p:ext uri="{BB962C8B-B14F-4D97-AF65-F5344CB8AC3E}">
        <p14:creationId xmlns:p14="http://schemas.microsoft.com/office/powerpoint/2010/main" val="4144461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1" dirty="0"/>
              <a:t>Description:</a:t>
            </a:r>
            <a:br>
              <a:rPr lang="en-US" dirty="0"/>
            </a:br>
            <a:r>
              <a:rPr lang="en-US" dirty="0"/>
              <a:t>Join seasoned information governance and IT professionals for a practical and engaging session on how to evaluate software solutions beyond the vendor pitch. This webinar will equip attendees with actionable strategies to assess product capabilities, identify red flags, and build a governance-focused vetting process. Whether you're selecting tools for AI, records management, privacy, or compliance, you'll leave with insights to make smarter, more confident procurement decisions.</a:t>
            </a:r>
          </a:p>
          <a:p>
            <a:endParaRPr lang="en-US" dirty="0"/>
          </a:p>
        </p:txBody>
      </p:sp>
      <p:sp>
        <p:nvSpPr>
          <p:cNvPr id="4" name="Slide Number Placeholder 3"/>
          <p:cNvSpPr>
            <a:spLocks noGrp="1"/>
          </p:cNvSpPr>
          <p:nvPr>
            <p:ph type="sldNum" sz="quarter" idx="5"/>
          </p:nvPr>
        </p:nvSpPr>
        <p:spPr/>
        <p:txBody>
          <a:bodyPr/>
          <a:lstStyle/>
          <a:p>
            <a:fld id="{CDAFA8A9-0D31-4852-8398-601C38F3B89A}" type="slidenum">
              <a:rPr lang="en-US" smtClean="0"/>
              <a:t>1</a:t>
            </a:fld>
            <a:endParaRPr lang="en-US"/>
          </a:p>
        </p:txBody>
      </p:sp>
    </p:spTree>
    <p:extLst>
      <p:ext uri="{BB962C8B-B14F-4D97-AF65-F5344CB8AC3E}">
        <p14:creationId xmlns:p14="http://schemas.microsoft.com/office/powerpoint/2010/main" val="452655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4494072"/>
          </a:xfrm>
        </p:spPr>
        <p:txBody>
          <a:bodyPr>
            <a:normAutofit fontScale="92500" lnSpcReduction="10000"/>
          </a:bodyPr>
          <a:lstStyle/>
          <a:p>
            <a:r>
              <a:rPr lang="en-US" b="1" dirty="0"/>
              <a:t>Dani will kick things off and we will each introduce ourselves.</a:t>
            </a:r>
          </a:p>
          <a:p>
            <a:endParaRPr lang="en-US" b="1" dirty="0"/>
          </a:p>
          <a:p>
            <a:r>
              <a:rPr lang="en-US" b="1" dirty="0"/>
              <a:t>Danielle (Dani) LoPiccolo</a:t>
            </a:r>
            <a:r>
              <a:rPr lang="en-US" dirty="0"/>
              <a:t> is the Director of Information Governance and Management at Bond, Schoeneck &amp; King. With over 30 years of experience in the legal industry, Dani has built a career spanning both Information Technology and Information Governance. She earned her IGP certification in 2020 and has been a long-time volunteer with ILTA, contributing to the development of educational content for the annual ILTACON conference. Known for her direct, honest, and detail-oriented approach, Dani is passionate about building strong teams and sustainable governance programs.</a:t>
            </a:r>
          </a:p>
          <a:p>
            <a:endParaRPr lang="en-US" dirty="0"/>
          </a:p>
          <a:p>
            <a:r>
              <a:rPr lang="en-US" dirty="0"/>
              <a:t>As Senior Manager of Information Governance at Ropes &amp; Gray LLP, </a:t>
            </a:r>
            <a:r>
              <a:rPr lang="en-US" b="1" dirty="0"/>
              <a:t>Deanna Dumas </a:t>
            </a:r>
            <a:r>
              <a:rPr lang="en-US" dirty="0"/>
              <a:t>leads a global team of Information Governance professionals responsible for a broad range of areas, including information governance technology, document management, records management, mobility, and end user training and adoption of technology and best practices. With over 15 years of experience at Ropes &amp; Gray, Deanna brings a strong background in people management, project management, document and records management, end user technology training, and instructional design. Deanna holds a Master of Science in Organizational Learning and Development and is dedicated to advancing the firm’s information governance initiatives through innovative solutions, cross-functional team collaboration, and effective team leadership.</a:t>
            </a:r>
          </a:p>
          <a:p>
            <a:endParaRPr lang="en-US" dirty="0"/>
          </a:p>
          <a:p>
            <a:pPr defTabSz="931774">
              <a:defRPr/>
            </a:pPr>
            <a:r>
              <a:rPr lang="en-US" b="1" dirty="0"/>
              <a:t>Mary Vacherweill </a:t>
            </a:r>
            <a:r>
              <a:rPr lang="en-US" dirty="0"/>
              <a:t>is a Senior Applications Analyst at </a:t>
            </a:r>
            <a:r>
              <a:rPr lang="en-US" dirty="0" err="1"/>
              <a:t>ArentFox</a:t>
            </a:r>
            <a:r>
              <a:rPr lang="en-US" dirty="0"/>
              <a:t> Schiff LLP in the Boston area. In addition to providing tier 4 support, she lends her expertise to the planning, maintenance, configuration, and quality control of legal software applications. With an extensive background in law firm IT support, Mary brings more than 25 years of valued experience to the firm. A longtime member of the International Legal Technology Association, she is an active participant and volunteer, most recently serving in a leading role as a liaison in its Strategic Business Partner program.</a:t>
            </a:r>
          </a:p>
          <a:p>
            <a:endParaRPr lang="en-US" dirty="0"/>
          </a:p>
          <a:p>
            <a:endParaRPr lang="en-US" dirty="0"/>
          </a:p>
        </p:txBody>
      </p:sp>
      <p:sp>
        <p:nvSpPr>
          <p:cNvPr id="4" name="Slide Number Placeholder 3"/>
          <p:cNvSpPr>
            <a:spLocks noGrp="1"/>
          </p:cNvSpPr>
          <p:nvPr>
            <p:ph type="sldNum" sz="quarter" idx="5"/>
          </p:nvPr>
        </p:nvSpPr>
        <p:spPr/>
        <p:txBody>
          <a:bodyPr/>
          <a:lstStyle/>
          <a:p>
            <a:fld id="{CDAFA8A9-0D31-4852-8398-601C38F3B89A}" type="slidenum">
              <a:rPr lang="en-US" smtClean="0"/>
              <a:t>2</a:t>
            </a:fld>
            <a:endParaRPr lang="en-US"/>
          </a:p>
        </p:txBody>
      </p:sp>
    </p:spTree>
    <p:extLst>
      <p:ext uri="{BB962C8B-B14F-4D97-AF65-F5344CB8AC3E}">
        <p14:creationId xmlns:p14="http://schemas.microsoft.com/office/powerpoint/2010/main" val="2472596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1" dirty="0"/>
              <a:t>Dani will go through the agenda</a:t>
            </a:r>
          </a:p>
          <a:p>
            <a:pPr defTabSz="931774">
              <a:defRPr/>
            </a:pPr>
            <a:endParaRPr lang="en-US" dirty="0"/>
          </a:p>
          <a:p>
            <a:pPr defTabSz="931774">
              <a:defRPr/>
            </a:pPr>
            <a:r>
              <a:rPr lang="en-US" dirty="0"/>
              <a:t>"Vetting Software for Information Governance: Beyond the Sales Pitch"</a:t>
            </a:r>
            <a:br>
              <a:rPr lang="en-US" dirty="0"/>
            </a:br>
            <a:r>
              <a:rPr lang="en-US" dirty="0"/>
              <a:t>“Be Your Own PI! The importance of Due Diligence for Software Procurement!”</a:t>
            </a:r>
            <a:br>
              <a:rPr lang="en-US" dirty="0"/>
            </a:br>
            <a:r>
              <a:rPr lang="en-US" dirty="0"/>
              <a:t>Introduce the challenge of evaluating software claims and the importance of holistic vetting — not just features, but the company behind them.</a:t>
            </a:r>
          </a:p>
          <a:p>
            <a:endParaRPr lang="en-US" dirty="0"/>
          </a:p>
        </p:txBody>
      </p:sp>
      <p:sp>
        <p:nvSpPr>
          <p:cNvPr id="4" name="Slide Number Placeholder 3"/>
          <p:cNvSpPr>
            <a:spLocks noGrp="1"/>
          </p:cNvSpPr>
          <p:nvPr>
            <p:ph type="sldNum" sz="quarter" idx="5"/>
          </p:nvPr>
        </p:nvSpPr>
        <p:spPr/>
        <p:txBody>
          <a:bodyPr/>
          <a:lstStyle/>
          <a:p>
            <a:fld id="{CDAFA8A9-0D31-4852-8398-601C38F3B89A}" type="slidenum">
              <a:rPr lang="en-US" smtClean="0"/>
              <a:t>3</a:t>
            </a:fld>
            <a:endParaRPr lang="en-US"/>
          </a:p>
        </p:txBody>
      </p:sp>
    </p:spTree>
    <p:extLst>
      <p:ext uri="{BB962C8B-B14F-4D97-AF65-F5344CB8AC3E}">
        <p14:creationId xmlns:p14="http://schemas.microsoft.com/office/powerpoint/2010/main" val="733978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4288104"/>
          </a:xfrm>
        </p:spPr>
        <p:txBody>
          <a:bodyPr>
            <a:normAutofit fontScale="92500" lnSpcReduction="10000"/>
          </a:bodyPr>
          <a:lstStyle/>
          <a:p>
            <a:endParaRPr lang="en-US" b="0" dirty="0"/>
          </a:p>
          <a:p>
            <a:r>
              <a:rPr lang="en-US" b="1" dirty="0"/>
              <a:t>Mary – Over promised features</a:t>
            </a:r>
          </a:p>
          <a:p>
            <a:endParaRPr lang="en-US" b="1" dirty="0"/>
          </a:p>
          <a:p>
            <a:r>
              <a:rPr lang="en-US" b="1" dirty="0"/>
              <a:t>Dani – Misleading terminology</a:t>
            </a:r>
          </a:p>
          <a:p>
            <a:endParaRPr lang="en-US" b="1" dirty="0"/>
          </a:p>
          <a:p>
            <a:r>
              <a:rPr lang="en-US" b="1" dirty="0"/>
              <a:t>Mary – Lack of interoperability</a:t>
            </a:r>
          </a:p>
          <a:p>
            <a:endParaRPr lang="en-US" b="1" dirty="0"/>
          </a:p>
          <a:p>
            <a:r>
              <a:rPr lang="en-US" b="1" dirty="0"/>
              <a:t>All – Poor documentation/ no documentation</a:t>
            </a:r>
          </a:p>
          <a:p>
            <a:endParaRPr lang="en-US" b="1" dirty="0"/>
          </a:p>
          <a:p>
            <a:r>
              <a:rPr lang="en-US" b="1" dirty="0"/>
              <a:t>Deanna – Vendor customization: </a:t>
            </a:r>
            <a:r>
              <a:rPr lang="en-US" b="0" dirty="0"/>
              <a:t> too many code changes, customizations promised by the vendor can make future upgrades to the product extremely difficult or impossible; if the developers/engineers who make the customizations leave the company, someone else supporting or untangling their code may prove impossible </a:t>
            </a:r>
          </a:p>
          <a:p>
            <a:endParaRPr lang="en-US" b="0" dirty="0"/>
          </a:p>
          <a:p>
            <a:r>
              <a:rPr lang="en-US" b="1" dirty="0"/>
              <a:t>Deanna – Wrong people at eval &amp; troubleshooting table:</a:t>
            </a:r>
            <a:r>
              <a:rPr lang="en-US" b="0" dirty="0"/>
              <a:t> often we may be prepping our bosses or the CIO to have the difficult conversation with the vendor and information may get lost in translation; advocate for a seat at the table, where your expertise can shine and drive the conversation, for meetings ask to have the vendor experts in the room to get into the weeds on your environment and their tech – the higher level people at the vendor don’t have the right expertise and knowledge. </a:t>
            </a:r>
          </a:p>
          <a:p>
            <a:endParaRPr lang="en-US" b="0" dirty="0"/>
          </a:p>
          <a:p>
            <a:pPr defTabSz="931774">
              <a:defRPr/>
            </a:pPr>
            <a:r>
              <a:rPr lang="en-US" b="1" dirty="0"/>
              <a:t>Mary – Limited ability for POC, need to have a beta test in your own environment, </a:t>
            </a:r>
            <a:r>
              <a:rPr lang="en-US" b="0" dirty="0"/>
              <a:t>hidden limitations if a vendor isn’t alert enough to listen to and document your requirements – they promise things not realizing you’re in the cloud or </a:t>
            </a:r>
            <a:r>
              <a:rPr lang="en-US" b="0" dirty="0" err="1"/>
              <a:t>.net</a:t>
            </a:r>
            <a:r>
              <a:rPr lang="en-US" b="0" dirty="0"/>
              <a:t> requirements not going to work on a server – all intertwined like puzzle pieces</a:t>
            </a:r>
          </a:p>
          <a:p>
            <a:endParaRPr lang="en-US" b="1" dirty="0"/>
          </a:p>
        </p:txBody>
      </p:sp>
      <p:sp>
        <p:nvSpPr>
          <p:cNvPr id="4" name="Slide Number Placeholder 3"/>
          <p:cNvSpPr>
            <a:spLocks noGrp="1"/>
          </p:cNvSpPr>
          <p:nvPr>
            <p:ph type="sldNum" sz="quarter" idx="5"/>
          </p:nvPr>
        </p:nvSpPr>
        <p:spPr/>
        <p:txBody>
          <a:bodyPr/>
          <a:lstStyle/>
          <a:p>
            <a:fld id="{CDAFA8A9-0D31-4852-8398-601C38F3B89A}" type="slidenum">
              <a:rPr lang="en-US" smtClean="0"/>
              <a:t>4</a:t>
            </a:fld>
            <a:endParaRPr lang="en-US"/>
          </a:p>
        </p:txBody>
      </p:sp>
    </p:spTree>
    <p:extLst>
      <p:ext uri="{BB962C8B-B14F-4D97-AF65-F5344CB8AC3E}">
        <p14:creationId xmlns:p14="http://schemas.microsoft.com/office/powerpoint/2010/main" val="1647264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831634"/>
          </a:xfrm>
        </p:spPr>
        <p:txBody>
          <a:bodyPr/>
          <a:lstStyle/>
          <a:p>
            <a:r>
              <a:rPr lang="en-US" b="1" dirty="0"/>
              <a:t>Mary - Ask for large volume of data in demos </a:t>
            </a:r>
            <a:r>
              <a:rPr lang="en-US" dirty="0"/>
              <a:t>to get an idea of performance; if the demo is slow, data is messy on day of the demo – could speak to how they will handle tech issues/problems; it is perfectly OK to ask for a second demo – ask for two demos – a demo for you to ask technical questions first to dig into the weeds, and then for stakeholders once you get a baseline that the software/vendor can meet your requirements. Don’t just take their word for it. </a:t>
            </a:r>
          </a:p>
          <a:p>
            <a:endParaRPr lang="en-US" dirty="0"/>
          </a:p>
          <a:p>
            <a:r>
              <a:rPr lang="en-US" b="1" dirty="0"/>
              <a:t>Mary – Request tech doc and test in sandbox</a:t>
            </a:r>
          </a:p>
          <a:p>
            <a:endParaRPr lang="en-US" dirty="0"/>
          </a:p>
          <a:p>
            <a:r>
              <a:rPr lang="en-US" b="1" dirty="0"/>
              <a:t>Deanna – Check for certifications – checklist of your base requirements from your infosec and IG teams</a:t>
            </a:r>
          </a:p>
          <a:p>
            <a:endParaRPr lang="en-US" b="1" dirty="0"/>
          </a:p>
          <a:p>
            <a:r>
              <a:rPr lang="en-US" b="1" dirty="0"/>
              <a:t>Dani – </a:t>
            </a:r>
            <a:r>
              <a:rPr lang="en-US" b="0" dirty="0"/>
              <a:t>chime in with aligning with info sec and not working in a silo, good communication among teams</a:t>
            </a:r>
          </a:p>
          <a:p>
            <a:endParaRPr lang="en-US" b="1" dirty="0"/>
          </a:p>
          <a:p>
            <a:r>
              <a:rPr lang="en-US" b="1" dirty="0"/>
              <a:t>Dani – Interview current users</a:t>
            </a:r>
          </a:p>
          <a:p>
            <a:endParaRPr lang="en-US" b="1" dirty="0"/>
          </a:p>
          <a:p>
            <a:r>
              <a:rPr lang="en-US" b="1" dirty="0"/>
              <a:t>Dani – </a:t>
            </a:r>
            <a:r>
              <a:rPr lang="en-US" b="0" dirty="0"/>
              <a:t>tie together as a cross over of all things that all IG professionals should be aware of and know who to work with in our organizations, what frameworks already exist that you should understand, follow, and engage with them on</a:t>
            </a:r>
          </a:p>
        </p:txBody>
      </p:sp>
      <p:sp>
        <p:nvSpPr>
          <p:cNvPr id="4" name="Slide Number Placeholder 3"/>
          <p:cNvSpPr>
            <a:spLocks noGrp="1"/>
          </p:cNvSpPr>
          <p:nvPr>
            <p:ph type="sldNum" sz="quarter" idx="5"/>
          </p:nvPr>
        </p:nvSpPr>
        <p:spPr/>
        <p:txBody>
          <a:bodyPr/>
          <a:lstStyle/>
          <a:p>
            <a:fld id="{CDAFA8A9-0D31-4852-8398-601C38F3B89A}" type="slidenum">
              <a:rPr lang="en-US" smtClean="0"/>
              <a:t>5</a:t>
            </a:fld>
            <a:endParaRPr lang="en-US"/>
          </a:p>
        </p:txBody>
      </p:sp>
    </p:spTree>
    <p:extLst>
      <p:ext uri="{BB962C8B-B14F-4D97-AF65-F5344CB8AC3E}">
        <p14:creationId xmlns:p14="http://schemas.microsoft.com/office/powerpoint/2010/main" val="1393220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4356074"/>
          </a:xfrm>
        </p:spPr>
        <p:txBody>
          <a:bodyPr>
            <a:normAutofit lnSpcReduction="10000"/>
          </a:bodyPr>
          <a:lstStyle/>
          <a:p>
            <a:r>
              <a:rPr lang="en-US" b="1" dirty="0"/>
              <a:t>Deanna:</a:t>
            </a:r>
            <a:r>
              <a:rPr lang="en-US" b="0" dirty="0"/>
              <a:t> </a:t>
            </a:r>
            <a:r>
              <a:rPr lang="en-US" b="1" dirty="0"/>
              <a:t>Company stability </a:t>
            </a:r>
            <a:r>
              <a:rPr lang="en-US" b="0" dirty="0"/>
              <a:t>– with companies being acquired, vet the new company’s intentions and short and long-term investment plans for the acquired product, did the product SMEs and support join the new company?</a:t>
            </a:r>
          </a:p>
          <a:p>
            <a:endParaRPr lang="en-US" b="0" dirty="0"/>
          </a:p>
          <a:p>
            <a:r>
              <a:rPr lang="en-US" b="1" dirty="0"/>
              <a:t>Mary – Talent depth </a:t>
            </a:r>
            <a:r>
              <a:rPr lang="en-US" b="0" dirty="0"/>
              <a:t>when you know you are going to be working with developers – connect with them and ask them questions to ensure expertise – be aware of this and enlist the applications professionals at your firm to do this</a:t>
            </a:r>
          </a:p>
          <a:p>
            <a:endParaRPr lang="en-US" b="0" dirty="0"/>
          </a:p>
          <a:p>
            <a:r>
              <a:rPr lang="en-US" b="1" dirty="0"/>
              <a:t>Dani – Talent depth </a:t>
            </a:r>
            <a:r>
              <a:rPr lang="en-US" b="0" dirty="0"/>
              <a:t>– who are your future hires and how is that spread across the organization – tech, training, support, sales, team to support us and for future client on-boarding, do they outsource for any support or on-boarding</a:t>
            </a:r>
          </a:p>
          <a:p>
            <a:endParaRPr lang="en-US" b="0" dirty="0"/>
          </a:p>
          <a:p>
            <a:r>
              <a:rPr lang="en-US" b="1" dirty="0"/>
              <a:t>Dani – Support quality - </a:t>
            </a:r>
            <a:r>
              <a:rPr lang="en-US" b="0" dirty="0"/>
              <a:t>how many support people (one engineer)? Saturation of new implementations and support issues, transparency around support</a:t>
            </a:r>
            <a:endParaRPr lang="en-US" b="1" dirty="0"/>
          </a:p>
          <a:p>
            <a:endParaRPr lang="en-US" b="0" dirty="0"/>
          </a:p>
          <a:p>
            <a:r>
              <a:rPr lang="en-US" b="1" dirty="0"/>
              <a:t>Mary</a:t>
            </a:r>
            <a:r>
              <a:rPr lang="en-US" b="0" dirty="0"/>
              <a:t> – </a:t>
            </a:r>
            <a:r>
              <a:rPr lang="en-US" b="1" dirty="0"/>
              <a:t>Transparency</a:t>
            </a:r>
            <a:r>
              <a:rPr lang="en-US" b="0" dirty="0"/>
              <a:t> – squarely on the shoulders of the applications person at your firm – in tune with firm’s infrastructure, changes coming to the environment, known issues with frequency of MS Office updates</a:t>
            </a:r>
            <a:br>
              <a:rPr lang="en-US" b="0" dirty="0"/>
            </a:br>
            <a:endParaRPr lang="en-US" b="0" dirty="0"/>
          </a:p>
          <a:p>
            <a:r>
              <a:rPr lang="en-US" b="1" dirty="0"/>
              <a:t>Mary - Roadmap visibility </a:t>
            </a:r>
            <a:r>
              <a:rPr lang="en-US" b="0" dirty="0"/>
              <a:t>– second demo with stakeholders, higher ups, ask hard questions about the future of the product; are they open and transparent with issues the company is facing, shortcomings, challenges, their reaction can tell you a lot, how do they build trust with you</a:t>
            </a:r>
            <a:endParaRPr lang="en-US" b="1" dirty="0"/>
          </a:p>
        </p:txBody>
      </p:sp>
      <p:sp>
        <p:nvSpPr>
          <p:cNvPr id="4" name="Slide Number Placeholder 3"/>
          <p:cNvSpPr>
            <a:spLocks noGrp="1"/>
          </p:cNvSpPr>
          <p:nvPr>
            <p:ph type="sldNum" sz="quarter" idx="5"/>
          </p:nvPr>
        </p:nvSpPr>
        <p:spPr/>
        <p:txBody>
          <a:bodyPr/>
          <a:lstStyle/>
          <a:p>
            <a:fld id="{CDAFA8A9-0D31-4852-8398-601C38F3B89A}" type="slidenum">
              <a:rPr lang="en-US" smtClean="0"/>
              <a:t>6</a:t>
            </a:fld>
            <a:endParaRPr lang="en-US"/>
          </a:p>
        </p:txBody>
      </p:sp>
    </p:spTree>
    <p:extLst>
      <p:ext uri="{BB962C8B-B14F-4D97-AF65-F5344CB8AC3E}">
        <p14:creationId xmlns:p14="http://schemas.microsoft.com/office/powerpoint/2010/main" val="2952776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This slide is the world of IG – Dani &amp; Deanna</a:t>
            </a:r>
          </a:p>
          <a:p>
            <a:endParaRPr lang="en-US" dirty="0"/>
          </a:p>
          <a:p>
            <a:r>
              <a:rPr lang="en-US" b="1" dirty="0"/>
              <a:t>Dani </a:t>
            </a:r>
            <a:r>
              <a:rPr lang="en-US" b="0" dirty="0"/>
              <a:t>- </a:t>
            </a:r>
            <a:r>
              <a:rPr lang="en-US" dirty="0"/>
              <a:t>When we are putting our information into a system, these are the things we should be thinking about</a:t>
            </a:r>
          </a:p>
          <a:p>
            <a:r>
              <a:rPr lang="en-US" dirty="0"/>
              <a:t>Data sprawl is real – as our data enters into other systems, we need to make sure we can perform our IG functions</a:t>
            </a:r>
          </a:p>
          <a:p>
            <a:r>
              <a:rPr lang="en-US" dirty="0"/>
              <a:t>If a new product is holding information, we need to ensure our IG functions can be managed</a:t>
            </a:r>
          </a:p>
          <a:p>
            <a:endParaRPr lang="en-US" dirty="0"/>
          </a:p>
          <a:p>
            <a:r>
              <a:rPr lang="en-US" b="1" dirty="0"/>
              <a:t>Deanna </a:t>
            </a:r>
            <a:r>
              <a:rPr lang="en-US" dirty="0"/>
              <a:t>– add on AI of it all – our data from the DMS is getting to other applications with integrations – </a:t>
            </a:r>
            <a:r>
              <a:rPr lang="en-US" dirty="0" err="1"/>
              <a:t>Hebbia</a:t>
            </a:r>
            <a:r>
              <a:rPr lang="en-US" dirty="0"/>
              <a:t>, Harvey, ChatGPT, Noetic; speak to IG Risk &amp; Compliance Intake process with IT Intake</a:t>
            </a:r>
          </a:p>
          <a:p>
            <a:endParaRPr lang="en-US" dirty="0"/>
          </a:p>
          <a:p>
            <a:r>
              <a:rPr lang="en-US" b="1" dirty="0"/>
              <a:t>Mary</a:t>
            </a:r>
            <a:r>
              <a:rPr lang="en-US" dirty="0"/>
              <a:t> - cache considerations, in house counsel for legal issues and what is the firm’s directive, if the team looking at the product doesn’t have the dept for compliance pull the right folks in </a:t>
            </a:r>
          </a:p>
          <a:p>
            <a:r>
              <a:rPr lang="en-US" dirty="0"/>
              <a:t>“the pre-</a:t>
            </a:r>
            <a:r>
              <a:rPr lang="en-US" dirty="0" err="1"/>
              <a:t>nup</a:t>
            </a:r>
            <a:r>
              <a:rPr lang="en-US" dirty="0"/>
              <a:t> of application procurement”</a:t>
            </a:r>
          </a:p>
        </p:txBody>
      </p:sp>
      <p:sp>
        <p:nvSpPr>
          <p:cNvPr id="4" name="Slide Number Placeholder 3"/>
          <p:cNvSpPr>
            <a:spLocks noGrp="1"/>
          </p:cNvSpPr>
          <p:nvPr>
            <p:ph type="sldNum" sz="quarter" idx="5"/>
          </p:nvPr>
        </p:nvSpPr>
        <p:spPr/>
        <p:txBody>
          <a:bodyPr/>
          <a:lstStyle/>
          <a:p>
            <a:fld id="{CDAFA8A9-0D31-4852-8398-601C38F3B89A}" type="slidenum">
              <a:rPr lang="en-US" smtClean="0"/>
              <a:t>7</a:t>
            </a:fld>
            <a:endParaRPr lang="en-US"/>
          </a:p>
        </p:txBody>
      </p:sp>
    </p:spTree>
    <p:extLst>
      <p:ext uri="{BB962C8B-B14F-4D97-AF65-F5344CB8AC3E}">
        <p14:creationId xmlns:p14="http://schemas.microsoft.com/office/powerpoint/2010/main" val="4145004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haven’t we said yet once we get to this slide? </a:t>
            </a:r>
          </a:p>
          <a:p>
            <a:endParaRPr lang="en-US" b="1" dirty="0"/>
          </a:p>
          <a:p>
            <a:r>
              <a:rPr lang="en-US" b="1" dirty="0"/>
              <a:t>All red flags that would point to not going with a vendor – summary of all the things we’ve been looking for – this is a checklist of potential red flags</a:t>
            </a:r>
          </a:p>
          <a:p>
            <a:endParaRPr lang="en-US" b="1" dirty="0"/>
          </a:p>
          <a:p>
            <a:r>
              <a:rPr lang="en-US" b="1" dirty="0"/>
              <a:t>Deanna:</a:t>
            </a:r>
            <a:r>
              <a:rPr lang="en-US" b="0" dirty="0"/>
              <a:t> can speak to recent issues with vendors not allowing test licenses for us to test their application’s performance in our own environment with our typical volumes of data. Vendor demos often use small batches of test data – we want to test at scale to evaluate performance of the application; vendor reluctance to sign BAA, vendor not having SOC 2, ISO certification</a:t>
            </a:r>
          </a:p>
          <a:p>
            <a:endParaRPr lang="en-US" b="0" dirty="0"/>
          </a:p>
          <a:p>
            <a:endParaRPr lang="en-US" b="1" dirty="0"/>
          </a:p>
        </p:txBody>
      </p:sp>
      <p:sp>
        <p:nvSpPr>
          <p:cNvPr id="4" name="Slide Number Placeholder 3"/>
          <p:cNvSpPr>
            <a:spLocks noGrp="1"/>
          </p:cNvSpPr>
          <p:nvPr>
            <p:ph type="sldNum" sz="quarter" idx="5"/>
          </p:nvPr>
        </p:nvSpPr>
        <p:spPr/>
        <p:txBody>
          <a:bodyPr/>
          <a:lstStyle/>
          <a:p>
            <a:fld id="{CDAFA8A9-0D31-4852-8398-601C38F3B89A}" type="slidenum">
              <a:rPr lang="en-US" smtClean="0"/>
              <a:t>8</a:t>
            </a:fld>
            <a:endParaRPr lang="en-US"/>
          </a:p>
        </p:txBody>
      </p:sp>
    </p:spTree>
    <p:extLst>
      <p:ext uri="{BB962C8B-B14F-4D97-AF65-F5344CB8AC3E}">
        <p14:creationId xmlns:p14="http://schemas.microsoft.com/office/powerpoint/2010/main" val="1828570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4356074"/>
          </a:xfrm>
        </p:spPr>
        <p:txBody>
          <a:bodyPr>
            <a:normAutofit fontScale="85000" lnSpcReduction="20000"/>
          </a:bodyPr>
          <a:lstStyle/>
          <a:p>
            <a:r>
              <a:rPr lang="en-US" b="1" dirty="0"/>
              <a:t>This slide is the big takeaway – what attendees should work towards in their own organization – map to your own internal policy/workflow/framework/playbook</a:t>
            </a:r>
          </a:p>
          <a:p>
            <a:endParaRPr lang="en-US" b="1" dirty="0"/>
          </a:p>
          <a:p>
            <a:r>
              <a:rPr lang="en-US" b="1" dirty="0"/>
              <a:t>The to do list for attendees – plans may vary by person, but the main point is we all take these and figure out what the safest, most secure, and most efficient way to work with vendors and procure new tech</a:t>
            </a:r>
          </a:p>
          <a:p>
            <a:endParaRPr lang="en-US" b="1" dirty="0"/>
          </a:p>
          <a:p>
            <a:r>
              <a:rPr lang="en-US" b="1" dirty="0"/>
              <a:t>(we may be running long at this point but if not, each speak to our points)</a:t>
            </a:r>
          </a:p>
          <a:p>
            <a:endParaRPr lang="en-US" b="1" dirty="0"/>
          </a:p>
          <a:p>
            <a:r>
              <a:rPr lang="en-US" b="1" dirty="0"/>
              <a:t>Deanna – first bullet:</a:t>
            </a:r>
            <a:r>
              <a:rPr lang="en-US" b="0" dirty="0"/>
              <a:t> speak to our ask of our InfoSec team – what are the “must haves” for a vendor for our security posture? I want to know that a vendor will at least have baseline approval from our InfoSec team before I proceed further with a vendor/application evaluation and selection. Avoids wasted time on vendor/application selection. </a:t>
            </a:r>
          </a:p>
          <a:p>
            <a:endParaRPr lang="en-US" b="1" dirty="0"/>
          </a:p>
          <a:p>
            <a:r>
              <a:rPr lang="en-US" b="1" dirty="0"/>
              <a:t>Deanna – second bullet:</a:t>
            </a:r>
            <a:r>
              <a:rPr lang="en-US" b="0" dirty="0"/>
              <a:t> speak to our IT Intake process with InfoSec and IG review and approvals, the Architecture Review Board</a:t>
            </a:r>
          </a:p>
          <a:p>
            <a:endParaRPr lang="en-US" b="1" dirty="0"/>
          </a:p>
          <a:p>
            <a:r>
              <a:rPr lang="en-US" b="1" dirty="0"/>
              <a:t>Deanna – last bullet:</a:t>
            </a:r>
            <a:r>
              <a:rPr lang="en-US" b="0" dirty="0"/>
              <a:t> your relationships with colleagues in your field and consultants are worth their weight in gold for the intel you’re able to obtain and share. Consultants will give you their honest opinions and what they’re hearing in the market, from other customers, etc. Your colleagues with similar projects or who are evaluating the same vendors/applications – share notes! Reach out and confirm “is this happening to you? Are you hearing X? Here are the roadblocks I’m running into” and brainstorm, push the vendors on the same issues from multiple firms – apply the pressure from multiple potential clients!</a:t>
            </a:r>
            <a:endParaRPr lang="en-US" b="1" dirty="0"/>
          </a:p>
          <a:p>
            <a:endParaRPr lang="en-US" b="0" dirty="0"/>
          </a:p>
          <a:p>
            <a:r>
              <a:rPr lang="en-US" b="1" dirty="0"/>
              <a:t>Dani </a:t>
            </a:r>
            <a:r>
              <a:rPr lang="en-US" b="0" dirty="0"/>
              <a:t>– be kind to our software vendors, figure out your non-negotiables, pick the best product, no product is perfect, demonstrate you’ve done your due diligence and are recommending the best tool</a:t>
            </a:r>
          </a:p>
          <a:p>
            <a:endParaRPr lang="en-US" b="0" dirty="0"/>
          </a:p>
          <a:p>
            <a:r>
              <a:rPr lang="en-US" b="1" dirty="0"/>
              <a:t>Mary - </a:t>
            </a:r>
            <a:r>
              <a:rPr lang="en-US" b="0" dirty="0"/>
              <a:t> there will always be compromises on both sides, don’t rely on vendors to tell your firm what to do</a:t>
            </a:r>
            <a:endParaRPr lang="en-US" b="1" dirty="0"/>
          </a:p>
        </p:txBody>
      </p:sp>
      <p:sp>
        <p:nvSpPr>
          <p:cNvPr id="4" name="Slide Number Placeholder 3"/>
          <p:cNvSpPr>
            <a:spLocks noGrp="1"/>
          </p:cNvSpPr>
          <p:nvPr>
            <p:ph type="sldNum" sz="quarter" idx="5"/>
          </p:nvPr>
        </p:nvSpPr>
        <p:spPr/>
        <p:txBody>
          <a:bodyPr/>
          <a:lstStyle/>
          <a:p>
            <a:fld id="{CDAFA8A9-0D31-4852-8398-601C38F3B89A}" type="slidenum">
              <a:rPr lang="en-US" smtClean="0"/>
              <a:t>9</a:t>
            </a:fld>
            <a:endParaRPr lang="en-US"/>
          </a:p>
        </p:txBody>
      </p:sp>
    </p:spTree>
    <p:extLst>
      <p:ext uri="{BB962C8B-B14F-4D97-AF65-F5344CB8AC3E}">
        <p14:creationId xmlns:p14="http://schemas.microsoft.com/office/powerpoint/2010/main" val="4076412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Dani closing statement: </a:t>
            </a:r>
            <a:r>
              <a:rPr lang="en-US" dirty="0"/>
              <a:t>we all do need to understand that there’s no perfect product and these tools will help you get to finding the product that works best for your organization</a:t>
            </a:r>
          </a:p>
          <a:p>
            <a:endParaRPr lang="en-US" dirty="0"/>
          </a:p>
          <a:p>
            <a:r>
              <a:rPr lang="en-US" b="1" dirty="0"/>
              <a:t>Deanna</a:t>
            </a:r>
            <a:r>
              <a:rPr lang="en-US" dirty="0"/>
              <a:t> – look at chat/Q&amp;A for questions</a:t>
            </a:r>
          </a:p>
        </p:txBody>
      </p:sp>
      <p:sp>
        <p:nvSpPr>
          <p:cNvPr id="4" name="Slide Number Placeholder 3"/>
          <p:cNvSpPr>
            <a:spLocks noGrp="1"/>
          </p:cNvSpPr>
          <p:nvPr>
            <p:ph type="sldNum" sz="quarter" idx="5"/>
          </p:nvPr>
        </p:nvSpPr>
        <p:spPr/>
        <p:txBody>
          <a:bodyPr/>
          <a:lstStyle/>
          <a:p>
            <a:fld id="{CDAFA8A9-0D31-4852-8398-601C38F3B89A}" type="slidenum">
              <a:rPr lang="en-US" smtClean="0"/>
              <a:t>10</a:t>
            </a:fld>
            <a:endParaRPr lang="en-US"/>
          </a:p>
        </p:txBody>
      </p:sp>
    </p:spTree>
    <p:extLst>
      <p:ext uri="{BB962C8B-B14F-4D97-AF65-F5344CB8AC3E}">
        <p14:creationId xmlns:p14="http://schemas.microsoft.com/office/powerpoint/2010/main" val="1634977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11/20/2025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808024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11/20/2025</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704464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11/20/2025</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036460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11/20/2025</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390742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11/20/2025</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32206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11/20/2025</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092314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11/20/2025</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410042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11/20/2025</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885525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11/20/2025</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863566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11/20/2025</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067444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11/20/2025</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99411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11/20/2025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6969284"/>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Top view of wood desk with the plant, white keyboard, coffee in a white mug, notebook, and pen">
            <a:extLst>
              <a:ext uri="{FF2B5EF4-FFF2-40B4-BE49-F238E27FC236}">
                <a16:creationId xmlns:a16="http://schemas.microsoft.com/office/drawing/2014/main" id="{CCE31013-727F-2C82-A8DF-6EDD23C5E2DA}"/>
              </a:ext>
            </a:extLst>
          </p:cNvPr>
          <p:cNvPicPr>
            <a:picLocks noChangeAspect="1"/>
          </p:cNvPicPr>
          <p:nvPr/>
        </p:nvPicPr>
        <p:blipFill>
          <a:blip r:embed="rId3"/>
          <a:srcRect b="16974"/>
          <a:stretch>
            <a:fillRect/>
          </a:stretch>
        </p:blipFill>
        <p:spPr>
          <a:xfrm>
            <a:off x="20" y="10"/>
            <a:ext cx="12191979" cy="6857990"/>
          </a:xfrm>
          <a:prstGeom prst="rect">
            <a:avLst/>
          </a:prstGeom>
        </p:spPr>
      </p:pic>
      <p:sp>
        <p:nvSpPr>
          <p:cNvPr id="26" name="Rectangle 25">
            <a:extLst>
              <a:ext uri="{FF2B5EF4-FFF2-40B4-BE49-F238E27FC236}">
                <a16:creationId xmlns:a16="http://schemas.microsoft.com/office/drawing/2014/main" id="{6BB6B482-ACCA-4938-8AEA-49D525C172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6905" y="46904"/>
            <a:ext cx="6865150" cy="6771342"/>
          </a:xfrm>
          <a:prstGeom prst="rect">
            <a:avLst/>
          </a:prstGeom>
          <a:gradFill>
            <a:gsLst>
              <a:gs pos="42000">
                <a:srgbClr val="000000">
                  <a:alpha val="18000"/>
                </a:srgbClr>
              </a:gs>
              <a:gs pos="0">
                <a:srgbClr val="000000">
                  <a:alpha val="0"/>
                </a:srgbClr>
              </a:gs>
              <a:gs pos="100000">
                <a:srgbClr val="0000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6E398B9-16A4-91DA-8A4A-455C93CBD2F9}"/>
              </a:ext>
            </a:extLst>
          </p:cNvPr>
          <p:cNvSpPr>
            <a:spLocks noGrp="1"/>
          </p:cNvSpPr>
          <p:nvPr>
            <p:ph type="ctrTitle"/>
          </p:nvPr>
        </p:nvSpPr>
        <p:spPr>
          <a:xfrm>
            <a:off x="704088" y="871759"/>
            <a:ext cx="5067300" cy="3497042"/>
          </a:xfrm>
        </p:spPr>
        <p:txBody>
          <a:bodyPr anchor="t">
            <a:normAutofit/>
          </a:bodyPr>
          <a:lstStyle/>
          <a:p>
            <a:r>
              <a:rPr lang="en-US" sz="4400" dirty="0">
                <a:solidFill>
                  <a:srgbClr val="FFFFFF"/>
                </a:solidFill>
              </a:rPr>
              <a:t>The IG Practitioner’s Guide to Smarter Software Procurement</a:t>
            </a:r>
          </a:p>
        </p:txBody>
      </p:sp>
      <p:sp>
        <p:nvSpPr>
          <p:cNvPr id="3" name="Subtitle 2">
            <a:extLst>
              <a:ext uri="{FF2B5EF4-FFF2-40B4-BE49-F238E27FC236}">
                <a16:creationId xmlns:a16="http://schemas.microsoft.com/office/drawing/2014/main" id="{901CF170-77A2-005E-3CF5-0FD689431650}"/>
              </a:ext>
            </a:extLst>
          </p:cNvPr>
          <p:cNvSpPr>
            <a:spLocks noGrp="1"/>
          </p:cNvSpPr>
          <p:nvPr>
            <p:ph type="subTitle" idx="1"/>
          </p:nvPr>
        </p:nvSpPr>
        <p:spPr>
          <a:xfrm>
            <a:off x="704088" y="5157694"/>
            <a:ext cx="5019676" cy="976406"/>
          </a:xfrm>
        </p:spPr>
        <p:txBody>
          <a:bodyPr anchor="t">
            <a:normAutofit/>
          </a:bodyPr>
          <a:lstStyle/>
          <a:p>
            <a:r>
              <a:rPr lang="en-US" dirty="0">
                <a:solidFill>
                  <a:srgbClr val="FFFFFF"/>
                </a:solidFill>
              </a:rPr>
              <a:t>November 20, 2025</a:t>
            </a:r>
          </a:p>
        </p:txBody>
      </p:sp>
      <p:cxnSp>
        <p:nvCxnSpPr>
          <p:cNvPr id="24" name="Straight Connector 23">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rgbClr val="FFFFFF"/>
            </a:solidFill>
          </a:ln>
          <a:effectLst>
            <a:outerShdw blurRad="50800" dist="38100" dir="2700000" algn="tl" rotWithShape="0">
              <a:prstClr val="black">
                <a:alpha val="13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395724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F61FDF-3255-381F-4536-C0B45F56D39F}"/>
              </a:ext>
            </a:extLst>
          </p:cNvPr>
          <p:cNvSpPr>
            <a:spLocks noGrp="1"/>
          </p:cNvSpPr>
          <p:nvPr>
            <p:ph type="title"/>
          </p:nvPr>
        </p:nvSpPr>
        <p:spPr/>
        <p:txBody>
          <a:bodyPr/>
          <a:lstStyle/>
          <a:p>
            <a:r>
              <a:rPr lang="en-US" dirty="0"/>
              <a:t>Presented By</a:t>
            </a:r>
          </a:p>
        </p:txBody>
      </p:sp>
      <p:sp>
        <p:nvSpPr>
          <p:cNvPr id="8" name="Content Placeholder 7">
            <a:extLst>
              <a:ext uri="{FF2B5EF4-FFF2-40B4-BE49-F238E27FC236}">
                <a16:creationId xmlns:a16="http://schemas.microsoft.com/office/drawing/2014/main" id="{F30BDF00-AFD7-3EE5-2E2B-74957B50786D}"/>
              </a:ext>
            </a:extLst>
          </p:cNvPr>
          <p:cNvSpPr>
            <a:spLocks noGrp="1"/>
          </p:cNvSpPr>
          <p:nvPr>
            <p:ph idx="1"/>
          </p:nvPr>
        </p:nvSpPr>
        <p:spPr/>
        <p:txBody>
          <a:bodyPr/>
          <a:lstStyle/>
          <a:p>
            <a:endParaRPr lang="en-US" dirty="0"/>
          </a:p>
        </p:txBody>
      </p:sp>
      <p:pic>
        <p:nvPicPr>
          <p:cNvPr id="2" name="Picture 1">
            <a:extLst>
              <a:ext uri="{FF2B5EF4-FFF2-40B4-BE49-F238E27FC236}">
                <a16:creationId xmlns:a16="http://schemas.microsoft.com/office/drawing/2014/main" id="{23E09291-1DA5-FB2E-1954-BFA38413FE69}"/>
              </a:ext>
            </a:extLst>
          </p:cNvPr>
          <p:cNvPicPr>
            <a:picLocks noChangeAspect="1"/>
          </p:cNvPicPr>
          <p:nvPr/>
        </p:nvPicPr>
        <p:blipFill>
          <a:blip r:embed="rId3"/>
          <a:stretch>
            <a:fillRect/>
          </a:stretch>
        </p:blipFill>
        <p:spPr>
          <a:xfrm>
            <a:off x="1041828" y="2057950"/>
            <a:ext cx="2194560" cy="2194560"/>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72BF637A-5E94-22F9-8A48-CE6C238957D6}"/>
              </a:ext>
            </a:extLst>
          </p:cNvPr>
          <p:cNvPicPr>
            <a:picLocks noChangeAspect="1"/>
          </p:cNvPicPr>
          <p:nvPr/>
        </p:nvPicPr>
        <p:blipFill>
          <a:blip r:embed="rId4"/>
          <a:stretch>
            <a:fillRect/>
          </a:stretch>
        </p:blipFill>
        <p:spPr>
          <a:xfrm>
            <a:off x="8170455" y="2096639"/>
            <a:ext cx="2979716" cy="2194560"/>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BE4E064B-8549-3B25-0B0D-CF47069DCE34}"/>
              </a:ext>
            </a:extLst>
          </p:cNvPr>
          <p:cNvPicPr>
            <a:picLocks noChangeAspect="1"/>
          </p:cNvPicPr>
          <p:nvPr/>
        </p:nvPicPr>
        <p:blipFill>
          <a:blip r:embed="rId5"/>
          <a:stretch>
            <a:fillRect/>
          </a:stretch>
        </p:blipFill>
        <p:spPr>
          <a:xfrm>
            <a:off x="4375134" y="2056653"/>
            <a:ext cx="2656575" cy="2194560"/>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41085D80-3731-965D-A462-C2D147BCA529}"/>
              </a:ext>
            </a:extLst>
          </p:cNvPr>
          <p:cNvSpPr txBox="1"/>
          <p:nvPr/>
        </p:nvSpPr>
        <p:spPr>
          <a:xfrm>
            <a:off x="1041828" y="4630145"/>
            <a:ext cx="2194560" cy="954107"/>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1400" dirty="0">
                <a:latin typeface="+mj-lt"/>
              </a:rPr>
              <a:t>Deanna Dumas</a:t>
            </a:r>
          </a:p>
          <a:p>
            <a:pPr algn="ctr"/>
            <a:r>
              <a:rPr lang="en-US" sz="1400" i="1" dirty="0">
                <a:latin typeface="+mj-lt"/>
              </a:rPr>
              <a:t>Sr. Manager of Information Governance</a:t>
            </a:r>
          </a:p>
          <a:p>
            <a:pPr algn="ctr"/>
            <a:r>
              <a:rPr lang="en-US" sz="1400" dirty="0">
                <a:latin typeface="+mj-lt"/>
              </a:rPr>
              <a:t>Ropes &amp; Gray LLP</a:t>
            </a:r>
          </a:p>
        </p:txBody>
      </p:sp>
      <p:sp>
        <p:nvSpPr>
          <p:cNvPr id="10" name="TextBox 9">
            <a:extLst>
              <a:ext uri="{FF2B5EF4-FFF2-40B4-BE49-F238E27FC236}">
                <a16:creationId xmlns:a16="http://schemas.microsoft.com/office/drawing/2014/main" id="{95CEA7A4-E874-A48C-5657-F32D8FF3B61D}"/>
              </a:ext>
            </a:extLst>
          </p:cNvPr>
          <p:cNvSpPr txBox="1"/>
          <p:nvPr/>
        </p:nvSpPr>
        <p:spPr>
          <a:xfrm>
            <a:off x="4375134" y="4604698"/>
            <a:ext cx="2656575" cy="954107"/>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1400" dirty="0">
                <a:latin typeface="+mj-lt"/>
              </a:rPr>
              <a:t>Danielle LoPiccolo</a:t>
            </a:r>
          </a:p>
          <a:p>
            <a:pPr algn="ctr"/>
            <a:r>
              <a:rPr lang="en-US" sz="1400" i="1" dirty="0">
                <a:latin typeface="+mj-lt"/>
              </a:rPr>
              <a:t>Director of Information Governance and Management</a:t>
            </a:r>
          </a:p>
          <a:p>
            <a:pPr algn="ctr"/>
            <a:r>
              <a:rPr lang="en-US" sz="1400" dirty="0">
                <a:latin typeface="+mj-lt"/>
              </a:rPr>
              <a:t>Bond, Schoeneck &amp; King</a:t>
            </a:r>
          </a:p>
        </p:txBody>
      </p:sp>
      <p:sp>
        <p:nvSpPr>
          <p:cNvPr id="11" name="TextBox 10">
            <a:extLst>
              <a:ext uri="{FF2B5EF4-FFF2-40B4-BE49-F238E27FC236}">
                <a16:creationId xmlns:a16="http://schemas.microsoft.com/office/drawing/2014/main" id="{E4F70DB7-455F-DEAA-2873-56DC541D3A0B}"/>
              </a:ext>
            </a:extLst>
          </p:cNvPr>
          <p:cNvSpPr txBox="1"/>
          <p:nvPr/>
        </p:nvSpPr>
        <p:spPr>
          <a:xfrm>
            <a:off x="8170455" y="4630145"/>
            <a:ext cx="2979716" cy="738664"/>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1400" dirty="0">
                <a:latin typeface="+mj-lt"/>
              </a:rPr>
              <a:t>Mary </a:t>
            </a:r>
            <a:r>
              <a:rPr lang="en-US" sz="1400" dirty="0" err="1">
                <a:latin typeface="+mj-lt"/>
              </a:rPr>
              <a:t>Vacherweill</a:t>
            </a:r>
            <a:endParaRPr lang="en-US" sz="1400" dirty="0">
              <a:latin typeface="+mj-lt"/>
            </a:endParaRPr>
          </a:p>
          <a:p>
            <a:pPr algn="ctr"/>
            <a:r>
              <a:rPr lang="en-US" sz="1400" i="1" dirty="0">
                <a:latin typeface="+mj-lt"/>
              </a:rPr>
              <a:t>Sr. Applications Analyst</a:t>
            </a:r>
          </a:p>
          <a:p>
            <a:pPr algn="ctr"/>
            <a:r>
              <a:rPr lang="en-US" sz="1400" dirty="0" err="1">
                <a:latin typeface="+mj-lt"/>
              </a:rPr>
              <a:t>ArentFox</a:t>
            </a:r>
            <a:r>
              <a:rPr lang="en-US" sz="1400" dirty="0">
                <a:latin typeface="+mj-lt"/>
              </a:rPr>
              <a:t> Schiff LLP</a:t>
            </a:r>
          </a:p>
        </p:txBody>
      </p:sp>
    </p:spTree>
    <p:extLst>
      <p:ext uri="{BB962C8B-B14F-4D97-AF65-F5344CB8AC3E}">
        <p14:creationId xmlns:p14="http://schemas.microsoft.com/office/powerpoint/2010/main" val="335253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985184E4-C93A-4E34-8365-1886AAC5D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E4CF79-0B4C-2487-1EC4-AC4186E974DA}"/>
              </a:ext>
            </a:extLst>
          </p:cNvPr>
          <p:cNvSpPr>
            <a:spLocks noGrp="1"/>
          </p:cNvSpPr>
          <p:nvPr>
            <p:ph type="title"/>
          </p:nvPr>
        </p:nvSpPr>
        <p:spPr>
          <a:xfrm>
            <a:off x="704088" y="554762"/>
            <a:ext cx="3623818" cy="4559890"/>
          </a:xfrm>
        </p:spPr>
        <p:txBody>
          <a:bodyPr>
            <a:normAutofit/>
          </a:bodyPr>
          <a:lstStyle/>
          <a:p>
            <a:r>
              <a:rPr lang="en-US" dirty="0"/>
              <a:t>Agenda</a:t>
            </a:r>
          </a:p>
        </p:txBody>
      </p:sp>
      <p:cxnSp>
        <p:nvCxnSpPr>
          <p:cNvPr id="30" name="Straight Connector 29">
            <a:extLst>
              <a:ext uri="{FF2B5EF4-FFF2-40B4-BE49-F238E27FC236}">
                <a16:creationId xmlns:a16="http://schemas.microsoft.com/office/drawing/2014/main" id="{8AB0D40B-37F7-4F1F-B956-AFC12066AB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868972" y="723901"/>
            <a:ext cx="15948" cy="545007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4" name="Content Placeholder 4">
            <a:extLst>
              <a:ext uri="{FF2B5EF4-FFF2-40B4-BE49-F238E27FC236}">
                <a16:creationId xmlns:a16="http://schemas.microsoft.com/office/drawing/2014/main" id="{78F6AAD3-12C2-6407-DEC6-EF850EB46839}"/>
              </a:ext>
            </a:extLst>
          </p:cNvPr>
          <p:cNvGraphicFramePr>
            <a:graphicFrameLocks noGrp="1"/>
          </p:cNvGraphicFramePr>
          <p:nvPr>
            <p:ph idx="1"/>
            <p:extLst>
              <p:ext uri="{D42A27DB-BD31-4B8C-83A1-F6EECF244321}">
                <p14:modId xmlns:p14="http://schemas.microsoft.com/office/powerpoint/2010/main" val="410426932"/>
              </p:ext>
            </p:extLst>
          </p:nvPr>
        </p:nvGraphicFramePr>
        <p:xfrm>
          <a:off x="5715000" y="723900"/>
          <a:ext cx="57150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42273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85EED-1E04-BF31-4E02-8ECB4016F751}"/>
              </a:ext>
            </a:extLst>
          </p:cNvPr>
          <p:cNvSpPr>
            <a:spLocks noGrp="1"/>
          </p:cNvSpPr>
          <p:nvPr>
            <p:ph type="title"/>
          </p:nvPr>
        </p:nvSpPr>
        <p:spPr>
          <a:xfrm>
            <a:off x="700635" y="914400"/>
            <a:ext cx="10691265" cy="1307592"/>
          </a:xfrm>
        </p:spPr>
        <p:txBody>
          <a:bodyPr/>
          <a:lstStyle/>
          <a:p>
            <a:r>
              <a:rPr lang="en-US" dirty="0"/>
              <a:t>Common Pitfalls in Software Vetting</a:t>
            </a:r>
          </a:p>
        </p:txBody>
      </p:sp>
      <p:sp>
        <p:nvSpPr>
          <p:cNvPr id="3" name="Content Placeholder 2">
            <a:extLst>
              <a:ext uri="{FF2B5EF4-FFF2-40B4-BE49-F238E27FC236}">
                <a16:creationId xmlns:a16="http://schemas.microsoft.com/office/drawing/2014/main" id="{3340A550-F32E-7E5E-EAF8-424493A08124}"/>
              </a:ext>
            </a:extLst>
          </p:cNvPr>
          <p:cNvSpPr>
            <a:spLocks noGrp="1"/>
          </p:cNvSpPr>
          <p:nvPr>
            <p:ph idx="1"/>
          </p:nvPr>
        </p:nvSpPr>
        <p:spPr>
          <a:xfrm>
            <a:off x="700635" y="2221992"/>
            <a:ext cx="10691265" cy="3739896"/>
          </a:xfrm>
        </p:spPr>
        <p:txBody>
          <a:bodyPr/>
          <a:lstStyle/>
          <a:p>
            <a:pPr lvl="0"/>
            <a:r>
              <a:rPr lang="en-US" dirty="0"/>
              <a:t>Overpromised features that don’t exist or are underdeveloped</a:t>
            </a:r>
          </a:p>
          <a:p>
            <a:pPr lvl="0"/>
            <a:r>
              <a:rPr lang="en-US" dirty="0"/>
              <a:t>Misleading terminology (e.g., “AI-powered” without actual ML models)</a:t>
            </a:r>
          </a:p>
          <a:p>
            <a:pPr lvl="0"/>
            <a:r>
              <a:rPr lang="en-US" dirty="0"/>
              <a:t>Lack of interoperability or standards compliance</a:t>
            </a:r>
          </a:p>
          <a:p>
            <a:pPr lvl="0"/>
            <a:r>
              <a:rPr lang="en-US" dirty="0"/>
              <a:t>Poor documentation </a:t>
            </a:r>
          </a:p>
          <a:p>
            <a:pPr lvl="0"/>
            <a:r>
              <a:rPr lang="en-US" dirty="0"/>
              <a:t>Vendor lock-in disguised as “customization”</a:t>
            </a:r>
          </a:p>
          <a:p>
            <a:pPr lvl="0"/>
            <a:r>
              <a:rPr lang="en-US" dirty="0"/>
              <a:t>Wrong people at evaluation &amp; troubleshooting table</a:t>
            </a:r>
          </a:p>
          <a:p>
            <a:pPr lvl="0"/>
            <a:r>
              <a:rPr lang="en-US" dirty="0"/>
              <a:t>Limited ability for proof of concept: controlled environment vs real life</a:t>
            </a:r>
          </a:p>
          <a:p>
            <a:endParaRPr lang="en-US" dirty="0"/>
          </a:p>
        </p:txBody>
      </p:sp>
    </p:spTree>
    <p:extLst>
      <p:ext uri="{BB962C8B-B14F-4D97-AF65-F5344CB8AC3E}">
        <p14:creationId xmlns:p14="http://schemas.microsoft.com/office/powerpoint/2010/main" val="617591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5C9FA-70B8-723B-1C14-67F92693E8F8}"/>
              </a:ext>
            </a:extLst>
          </p:cNvPr>
          <p:cNvSpPr>
            <a:spLocks noGrp="1"/>
          </p:cNvSpPr>
          <p:nvPr>
            <p:ph type="title"/>
          </p:nvPr>
        </p:nvSpPr>
        <p:spPr>
          <a:xfrm>
            <a:off x="700635" y="914400"/>
            <a:ext cx="10691265" cy="1307592"/>
          </a:xfrm>
        </p:spPr>
        <p:txBody>
          <a:bodyPr/>
          <a:lstStyle/>
          <a:p>
            <a:r>
              <a:rPr lang="en-US" dirty="0"/>
              <a:t>Feature Validation Framework</a:t>
            </a:r>
          </a:p>
        </p:txBody>
      </p:sp>
      <p:sp>
        <p:nvSpPr>
          <p:cNvPr id="3" name="Content Placeholder 2">
            <a:extLst>
              <a:ext uri="{FF2B5EF4-FFF2-40B4-BE49-F238E27FC236}">
                <a16:creationId xmlns:a16="http://schemas.microsoft.com/office/drawing/2014/main" id="{14ADB35C-6D0B-84A8-03DC-F7A89B81A9D7}"/>
              </a:ext>
            </a:extLst>
          </p:cNvPr>
          <p:cNvSpPr>
            <a:spLocks noGrp="1"/>
          </p:cNvSpPr>
          <p:nvPr>
            <p:ph idx="1"/>
          </p:nvPr>
        </p:nvSpPr>
        <p:spPr>
          <a:xfrm>
            <a:off x="700635" y="2221992"/>
            <a:ext cx="10691265" cy="3739896"/>
          </a:xfrm>
        </p:spPr>
        <p:txBody>
          <a:bodyPr/>
          <a:lstStyle/>
          <a:p>
            <a:pPr lvl="0"/>
            <a:r>
              <a:rPr lang="en-US" dirty="0"/>
              <a:t>Ask for demos with robust data at scale</a:t>
            </a:r>
          </a:p>
          <a:p>
            <a:pPr lvl="0"/>
            <a:r>
              <a:rPr lang="en-US" dirty="0"/>
              <a:t>Request technical documentation (APIs, architecture, security protocols)</a:t>
            </a:r>
          </a:p>
          <a:p>
            <a:pPr lvl="0"/>
            <a:r>
              <a:rPr lang="en-US" dirty="0"/>
              <a:t>Test in sandbox environments</a:t>
            </a:r>
          </a:p>
          <a:p>
            <a:pPr lvl="0"/>
            <a:r>
              <a:rPr lang="en-US" dirty="0"/>
              <a:t>Check for certifications (SOC 2, ISO 27001, etc.)</a:t>
            </a:r>
          </a:p>
          <a:p>
            <a:r>
              <a:rPr lang="en-US" dirty="0"/>
              <a:t>Interview current users — not just reference customers</a:t>
            </a:r>
          </a:p>
        </p:txBody>
      </p:sp>
    </p:spTree>
    <p:extLst>
      <p:ext uri="{BB962C8B-B14F-4D97-AF65-F5344CB8AC3E}">
        <p14:creationId xmlns:p14="http://schemas.microsoft.com/office/powerpoint/2010/main" val="957035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05993-1792-AD39-9789-697DFC1FACBE}"/>
              </a:ext>
            </a:extLst>
          </p:cNvPr>
          <p:cNvSpPr>
            <a:spLocks noGrp="1"/>
          </p:cNvSpPr>
          <p:nvPr>
            <p:ph type="title"/>
          </p:nvPr>
        </p:nvSpPr>
        <p:spPr>
          <a:xfrm>
            <a:off x="700635" y="914400"/>
            <a:ext cx="10691265" cy="1307592"/>
          </a:xfrm>
        </p:spPr>
        <p:txBody>
          <a:bodyPr/>
          <a:lstStyle/>
          <a:p>
            <a:r>
              <a:rPr lang="en-US" dirty="0"/>
              <a:t>Evaluating the Vendor’s Health &amp; Talent</a:t>
            </a:r>
          </a:p>
        </p:txBody>
      </p:sp>
      <p:sp>
        <p:nvSpPr>
          <p:cNvPr id="3" name="Content Placeholder 2">
            <a:extLst>
              <a:ext uri="{FF2B5EF4-FFF2-40B4-BE49-F238E27FC236}">
                <a16:creationId xmlns:a16="http://schemas.microsoft.com/office/drawing/2014/main" id="{B909226C-5CA5-8A1A-DBEC-E97D79D7DEC5}"/>
              </a:ext>
            </a:extLst>
          </p:cNvPr>
          <p:cNvSpPr>
            <a:spLocks noGrp="1"/>
          </p:cNvSpPr>
          <p:nvPr>
            <p:ph idx="1"/>
          </p:nvPr>
        </p:nvSpPr>
        <p:spPr>
          <a:xfrm>
            <a:off x="700635" y="2221992"/>
            <a:ext cx="10691265" cy="3739896"/>
          </a:xfrm>
        </p:spPr>
        <p:txBody>
          <a:bodyPr/>
          <a:lstStyle/>
          <a:p>
            <a:pPr lvl="0"/>
            <a:r>
              <a:rPr lang="en-US" dirty="0"/>
              <a:t>Company stability: funding, profitability, leadership turnover</a:t>
            </a:r>
          </a:p>
          <a:p>
            <a:pPr lvl="0"/>
            <a:r>
              <a:rPr lang="en-US" dirty="0"/>
              <a:t>Talent depth: LinkedIn profiles of engineers, product managers</a:t>
            </a:r>
          </a:p>
          <a:p>
            <a:pPr lvl="0"/>
            <a:r>
              <a:rPr lang="en-US" dirty="0"/>
              <a:t>Support quality: responsiveness, expertise, escalation paths</a:t>
            </a:r>
          </a:p>
          <a:p>
            <a:pPr lvl="0"/>
            <a:r>
              <a:rPr lang="en-US" dirty="0"/>
              <a:t>Transparency: roadmap visibility, changelogs, known issues</a:t>
            </a:r>
          </a:p>
          <a:p>
            <a:r>
              <a:rPr lang="en-US" dirty="0"/>
              <a:t>Culture of accountability: do they admit flaws or deflect?</a:t>
            </a:r>
          </a:p>
        </p:txBody>
      </p:sp>
    </p:spTree>
    <p:extLst>
      <p:ext uri="{BB962C8B-B14F-4D97-AF65-F5344CB8AC3E}">
        <p14:creationId xmlns:p14="http://schemas.microsoft.com/office/powerpoint/2010/main" val="1733123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343FD-DDF6-F7EB-8581-3FDC8ADB6E38}"/>
              </a:ext>
            </a:extLst>
          </p:cNvPr>
          <p:cNvSpPr>
            <a:spLocks noGrp="1"/>
          </p:cNvSpPr>
          <p:nvPr>
            <p:ph type="title"/>
          </p:nvPr>
        </p:nvSpPr>
        <p:spPr>
          <a:xfrm>
            <a:off x="700635" y="914400"/>
            <a:ext cx="10691265" cy="1307592"/>
          </a:xfrm>
        </p:spPr>
        <p:txBody>
          <a:bodyPr/>
          <a:lstStyle/>
          <a:p>
            <a:r>
              <a:rPr lang="en-US" dirty="0"/>
              <a:t>Governance-Specific Vetting Criteria</a:t>
            </a:r>
          </a:p>
        </p:txBody>
      </p:sp>
      <p:sp>
        <p:nvSpPr>
          <p:cNvPr id="3" name="Content Placeholder 2">
            <a:extLst>
              <a:ext uri="{FF2B5EF4-FFF2-40B4-BE49-F238E27FC236}">
                <a16:creationId xmlns:a16="http://schemas.microsoft.com/office/drawing/2014/main" id="{9A3E24AC-8898-8957-449E-53E46C672D47}"/>
              </a:ext>
            </a:extLst>
          </p:cNvPr>
          <p:cNvSpPr>
            <a:spLocks noGrp="1"/>
          </p:cNvSpPr>
          <p:nvPr>
            <p:ph idx="1"/>
          </p:nvPr>
        </p:nvSpPr>
        <p:spPr>
          <a:xfrm>
            <a:off x="700635" y="2221992"/>
            <a:ext cx="10691265" cy="3739896"/>
          </a:xfrm>
        </p:spPr>
        <p:txBody>
          <a:bodyPr/>
          <a:lstStyle/>
          <a:p>
            <a:pPr lvl="0"/>
            <a:r>
              <a:rPr lang="en-US" dirty="0"/>
              <a:t>Retention &amp; disposition controls</a:t>
            </a:r>
          </a:p>
          <a:p>
            <a:pPr lvl="0"/>
            <a:r>
              <a:rPr lang="en-US" dirty="0"/>
              <a:t>Audit trails &amp; chain of custody</a:t>
            </a:r>
          </a:p>
          <a:p>
            <a:pPr lvl="0"/>
            <a:r>
              <a:rPr lang="en-US" dirty="0"/>
              <a:t>Metadata management</a:t>
            </a:r>
          </a:p>
          <a:p>
            <a:pPr lvl="0"/>
            <a:r>
              <a:rPr lang="en-US" dirty="0"/>
              <a:t>Legal hold capabilities</a:t>
            </a:r>
          </a:p>
          <a:p>
            <a:pPr lvl="0"/>
            <a:r>
              <a:rPr lang="en-US" dirty="0"/>
              <a:t>Privacy compliance (GDPR, CCPA, HIPAA etc.)</a:t>
            </a:r>
          </a:p>
          <a:p>
            <a:r>
              <a:rPr lang="en-US" dirty="0"/>
              <a:t>Security considerations for client data and cached information</a:t>
            </a:r>
          </a:p>
        </p:txBody>
      </p:sp>
    </p:spTree>
    <p:extLst>
      <p:ext uri="{BB962C8B-B14F-4D97-AF65-F5344CB8AC3E}">
        <p14:creationId xmlns:p14="http://schemas.microsoft.com/office/powerpoint/2010/main" val="3468976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0132E-89D8-6971-52F6-D060E6A32CDA}"/>
              </a:ext>
            </a:extLst>
          </p:cNvPr>
          <p:cNvSpPr>
            <a:spLocks noGrp="1"/>
          </p:cNvSpPr>
          <p:nvPr>
            <p:ph type="title"/>
          </p:nvPr>
        </p:nvSpPr>
        <p:spPr>
          <a:xfrm>
            <a:off x="700635" y="914400"/>
            <a:ext cx="10691265" cy="1307592"/>
          </a:xfrm>
        </p:spPr>
        <p:txBody>
          <a:bodyPr/>
          <a:lstStyle/>
          <a:p>
            <a:r>
              <a:rPr lang="en-US" dirty="0"/>
              <a:t>Red Flags &amp; Due Diligence Tips</a:t>
            </a:r>
          </a:p>
        </p:txBody>
      </p:sp>
      <p:sp>
        <p:nvSpPr>
          <p:cNvPr id="3" name="Content Placeholder 2">
            <a:extLst>
              <a:ext uri="{FF2B5EF4-FFF2-40B4-BE49-F238E27FC236}">
                <a16:creationId xmlns:a16="http://schemas.microsoft.com/office/drawing/2014/main" id="{A163B08D-1154-8470-18A5-7341F73175DF}"/>
              </a:ext>
            </a:extLst>
          </p:cNvPr>
          <p:cNvSpPr>
            <a:spLocks noGrp="1"/>
          </p:cNvSpPr>
          <p:nvPr>
            <p:ph idx="1"/>
          </p:nvPr>
        </p:nvSpPr>
        <p:spPr>
          <a:xfrm>
            <a:off x="700635" y="2221992"/>
            <a:ext cx="10691265" cy="3739896"/>
          </a:xfrm>
        </p:spPr>
        <p:txBody>
          <a:bodyPr/>
          <a:lstStyle/>
          <a:p>
            <a:pPr lvl="0"/>
            <a:r>
              <a:rPr lang="en-US" dirty="0"/>
              <a:t>Vague answers to technical questions</a:t>
            </a:r>
          </a:p>
          <a:p>
            <a:pPr lvl="0"/>
            <a:r>
              <a:rPr lang="en-US" dirty="0"/>
              <a:t>Reluctance or refusal of POC/pilot</a:t>
            </a:r>
          </a:p>
          <a:p>
            <a:pPr lvl="0"/>
            <a:r>
              <a:rPr lang="en-US" dirty="0"/>
              <a:t>Frequent pivots in product direction</a:t>
            </a:r>
          </a:p>
          <a:p>
            <a:pPr lvl="0"/>
            <a:r>
              <a:rPr lang="en-US" dirty="0"/>
              <a:t>Overreliance on buzzwords</a:t>
            </a:r>
          </a:p>
          <a:p>
            <a:pPr lvl="0"/>
            <a:r>
              <a:rPr lang="en-US" dirty="0"/>
              <a:t>No third-party security assessments</a:t>
            </a:r>
          </a:p>
          <a:p>
            <a:pPr lvl="0"/>
            <a:r>
              <a:rPr lang="en-US" dirty="0"/>
              <a:t>Lack of clarity on data ownership</a:t>
            </a:r>
          </a:p>
          <a:p>
            <a:r>
              <a:rPr lang="en-US" dirty="0"/>
              <a:t>Reluctance to sign BAA</a:t>
            </a:r>
          </a:p>
        </p:txBody>
      </p:sp>
    </p:spTree>
    <p:extLst>
      <p:ext uri="{BB962C8B-B14F-4D97-AF65-F5344CB8AC3E}">
        <p14:creationId xmlns:p14="http://schemas.microsoft.com/office/powerpoint/2010/main" val="1695858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1D470-A666-6A56-4A2C-FDF8A6A87193}"/>
              </a:ext>
            </a:extLst>
          </p:cNvPr>
          <p:cNvSpPr>
            <a:spLocks noGrp="1"/>
          </p:cNvSpPr>
          <p:nvPr>
            <p:ph type="title"/>
          </p:nvPr>
        </p:nvSpPr>
        <p:spPr>
          <a:xfrm>
            <a:off x="700635" y="914400"/>
            <a:ext cx="10691265" cy="1307592"/>
          </a:xfrm>
        </p:spPr>
        <p:txBody>
          <a:bodyPr/>
          <a:lstStyle/>
          <a:p>
            <a:r>
              <a:rPr lang="en-US" dirty="0"/>
              <a:t>Final Checklist &amp; Recommendations</a:t>
            </a:r>
          </a:p>
        </p:txBody>
      </p:sp>
      <p:sp>
        <p:nvSpPr>
          <p:cNvPr id="3" name="Content Placeholder 2">
            <a:extLst>
              <a:ext uri="{FF2B5EF4-FFF2-40B4-BE49-F238E27FC236}">
                <a16:creationId xmlns:a16="http://schemas.microsoft.com/office/drawing/2014/main" id="{9466CB16-B4AC-CBF1-E922-6B9309A0458F}"/>
              </a:ext>
            </a:extLst>
          </p:cNvPr>
          <p:cNvSpPr>
            <a:spLocks noGrp="1"/>
          </p:cNvSpPr>
          <p:nvPr>
            <p:ph idx="1"/>
          </p:nvPr>
        </p:nvSpPr>
        <p:spPr>
          <a:xfrm>
            <a:off x="700635" y="2221992"/>
            <a:ext cx="10691265" cy="3739896"/>
          </a:xfrm>
        </p:spPr>
        <p:txBody>
          <a:bodyPr>
            <a:normAutofit fontScale="92500" lnSpcReduction="10000"/>
          </a:bodyPr>
          <a:lstStyle/>
          <a:p>
            <a:pPr lvl="0"/>
            <a:r>
              <a:rPr lang="en-US" dirty="0"/>
              <a:t>Create Short, Prescreening Questions for Vendors: what are your non-negotiables?</a:t>
            </a:r>
          </a:p>
          <a:p>
            <a:pPr lvl="0"/>
            <a:r>
              <a:rPr lang="en-US" dirty="0"/>
              <a:t>Create a multi-disciplinary vetting &amp; risk management team</a:t>
            </a:r>
            <a:br>
              <a:rPr lang="en-US" dirty="0"/>
            </a:br>
            <a:r>
              <a:rPr lang="en-US" dirty="0"/>
              <a:t>(Security, IG, IT, Legal)</a:t>
            </a:r>
          </a:p>
          <a:p>
            <a:pPr lvl="0"/>
            <a:r>
              <a:rPr lang="en-US" dirty="0"/>
              <a:t>Use a standardized evaluation rubric</a:t>
            </a:r>
          </a:p>
          <a:p>
            <a:pPr lvl="0"/>
            <a:r>
              <a:rPr lang="en-US" dirty="0"/>
              <a:t>Require proof-of-concept or pilot</a:t>
            </a:r>
          </a:p>
          <a:p>
            <a:pPr lvl="0"/>
            <a:r>
              <a:rPr lang="en-US" dirty="0"/>
              <a:t>Document all vendor claims</a:t>
            </a:r>
          </a:p>
          <a:p>
            <a:pPr lvl="0"/>
            <a:r>
              <a:rPr lang="en-US" dirty="0"/>
              <a:t>Reassess vendors annually or post-major updates</a:t>
            </a:r>
          </a:p>
          <a:p>
            <a:pPr lvl="0"/>
            <a:r>
              <a:rPr lang="en-US" dirty="0"/>
              <a:t>Practitioners develop executive reporting skills.  Communicate up!</a:t>
            </a:r>
          </a:p>
          <a:p>
            <a:r>
              <a:rPr lang="en-US" dirty="0"/>
              <a:t>Build relationships!  Consultants, software developers. Not sales! ARMA and other professional </a:t>
            </a:r>
          </a:p>
        </p:txBody>
      </p:sp>
    </p:spTree>
    <p:extLst>
      <p:ext uri="{BB962C8B-B14F-4D97-AF65-F5344CB8AC3E}">
        <p14:creationId xmlns:p14="http://schemas.microsoft.com/office/powerpoint/2010/main" val="33008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9403E-E6B4-B0BE-07F8-3ED37463CC01}"/>
              </a:ext>
            </a:extLst>
          </p:cNvPr>
          <p:cNvSpPr>
            <a:spLocks noGrp="1"/>
          </p:cNvSpPr>
          <p:nvPr>
            <p:ph type="title"/>
          </p:nvPr>
        </p:nvSpPr>
        <p:spPr/>
        <p:txBody>
          <a:bodyPr/>
          <a:lstStyle/>
          <a:p>
            <a:r>
              <a:rPr lang="en-US" dirty="0"/>
              <a:t>Questions? </a:t>
            </a:r>
          </a:p>
        </p:txBody>
      </p:sp>
      <p:sp>
        <p:nvSpPr>
          <p:cNvPr id="3" name="Content Placeholder 2">
            <a:extLst>
              <a:ext uri="{FF2B5EF4-FFF2-40B4-BE49-F238E27FC236}">
                <a16:creationId xmlns:a16="http://schemas.microsoft.com/office/drawing/2014/main" id="{69A09C0B-A240-8520-75A8-41B710146CD3}"/>
              </a:ext>
            </a:extLst>
          </p:cNvPr>
          <p:cNvSpPr>
            <a:spLocks noGrp="1"/>
          </p:cNvSpPr>
          <p:nvPr>
            <p:ph idx="1"/>
          </p:nvPr>
        </p:nvSpPr>
        <p:spPr/>
        <p:txBody>
          <a:bodyPr/>
          <a:lstStyle/>
          <a:p>
            <a:r>
              <a:rPr lang="en-US" dirty="0"/>
              <a:t>Audience questions</a:t>
            </a:r>
          </a:p>
          <a:p>
            <a:r>
              <a:rPr lang="en-US" dirty="0"/>
              <a:t>Wrap up &amp; closing</a:t>
            </a:r>
          </a:p>
        </p:txBody>
      </p:sp>
    </p:spTree>
    <p:extLst>
      <p:ext uri="{BB962C8B-B14F-4D97-AF65-F5344CB8AC3E}">
        <p14:creationId xmlns:p14="http://schemas.microsoft.com/office/powerpoint/2010/main" val="2047382806"/>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item.xml><?xml version="1.0" encoding="utf-8"?>
<properties xmlns="http://www.imanage.com/work/xmlschema">
  <documentid>ACTIVE!163727440.1</documentid>
  <senderid>DDUMAS</senderid>
  <senderemail>DEANNA.DUMAS@ROPESGRAY.COM</senderemail>
  <lastmodified>2025-11-20T14:05:08.0000000-05:00</lastmodified>
  <database>ACTIVE</database>
</properties>
</file>

<file path=docProps/app.xml><?xml version="1.0" encoding="utf-8"?>
<Properties xmlns="http://schemas.openxmlformats.org/officeDocument/2006/extended-properties" xmlns:vt="http://schemas.openxmlformats.org/officeDocument/2006/docPropsVTypes">
  <TotalTime>773</TotalTime>
  <Words>2213</Words>
  <Application>Microsoft Office PowerPoint</Application>
  <PresentationFormat>Widescreen</PresentationFormat>
  <Paragraphs>156</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Aptos</vt:lpstr>
      <vt:lpstr>Arial</vt:lpstr>
      <vt:lpstr>Calisto MT</vt:lpstr>
      <vt:lpstr>Univers Condensed</vt:lpstr>
      <vt:lpstr>ChronicleVTI</vt:lpstr>
      <vt:lpstr>The IG Practitioner’s Guide to Smarter Software Procurement</vt:lpstr>
      <vt:lpstr>Presented By</vt:lpstr>
      <vt:lpstr>Agenda</vt:lpstr>
      <vt:lpstr>Common Pitfalls in Software Vetting</vt:lpstr>
      <vt:lpstr>Feature Validation Framework</vt:lpstr>
      <vt:lpstr>Evaluating the Vendor’s Health &amp; Talent</vt:lpstr>
      <vt:lpstr>Governance-Specific Vetting Criteria</vt:lpstr>
      <vt:lpstr>Red Flags &amp; Due Diligence Tips</vt:lpstr>
      <vt:lpstr>Final Checklist &amp; Recommendations</vt:lpstr>
      <vt:lpstr>Questions? </vt:lpstr>
    </vt:vector>
  </TitlesOfParts>
  <Company>Ropes &amp; Gray 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Dumas, Deanna</dc:creator>
  <cp:lastModifiedBy>Dumas, Deanna</cp:lastModifiedBy>
  <cp:revision>16</cp:revision>
  <cp:lastPrinted>2025-11-20T17:26:01Z</cp:lastPrinted>
  <dcterms:created xsi:type="dcterms:W3CDTF">2025-10-14T19:44:13Z</dcterms:created>
  <dcterms:modified xsi:type="dcterms:W3CDTF">2025-11-20T19:05:08Z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GMatter">
    <vt:lpwstr>800000-IGOV</vt:lpwstr>
  </property>
</Properties>
</file>